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87"/>
  </p:notesMasterIdLst>
  <p:handoutMasterIdLst>
    <p:handoutMasterId r:id="rId88"/>
  </p:handoutMasterIdLst>
  <p:sldIdLst>
    <p:sldId id="261" r:id="rId3"/>
    <p:sldId id="664" r:id="rId4"/>
    <p:sldId id="665" r:id="rId5"/>
    <p:sldId id="666" r:id="rId6"/>
    <p:sldId id="492" r:id="rId7"/>
    <p:sldId id="667" r:id="rId8"/>
    <p:sldId id="670" r:id="rId9"/>
    <p:sldId id="671" r:id="rId10"/>
    <p:sldId id="674" r:id="rId11"/>
    <p:sldId id="672" r:id="rId12"/>
    <p:sldId id="675" r:id="rId13"/>
    <p:sldId id="676" r:id="rId14"/>
    <p:sldId id="677" r:id="rId15"/>
    <p:sldId id="678" r:id="rId16"/>
    <p:sldId id="679" r:id="rId17"/>
    <p:sldId id="680" r:id="rId18"/>
    <p:sldId id="681" r:id="rId19"/>
    <p:sldId id="682" r:id="rId20"/>
    <p:sldId id="683" r:id="rId21"/>
    <p:sldId id="684" r:id="rId22"/>
    <p:sldId id="685" r:id="rId23"/>
    <p:sldId id="722" r:id="rId24"/>
    <p:sldId id="686" r:id="rId25"/>
    <p:sldId id="687" r:id="rId26"/>
    <p:sldId id="688" r:id="rId27"/>
    <p:sldId id="689" r:id="rId28"/>
    <p:sldId id="690" r:id="rId29"/>
    <p:sldId id="691" r:id="rId30"/>
    <p:sldId id="692" r:id="rId31"/>
    <p:sldId id="693" r:id="rId32"/>
    <p:sldId id="694" r:id="rId33"/>
    <p:sldId id="695" r:id="rId34"/>
    <p:sldId id="696" r:id="rId35"/>
    <p:sldId id="697" r:id="rId36"/>
    <p:sldId id="698" r:id="rId37"/>
    <p:sldId id="699" r:id="rId38"/>
    <p:sldId id="700" r:id="rId39"/>
    <p:sldId id="701" r:id="rId40"/>
    <p:sldId id="702" r:id="rId41"/>
    <p:sldId id="703" r:id="rId42"/>
    <p:sldId id="704" r:id="rId43"/>
    <p:sldId id="705" r:id="rId44"/>
    <p:sldId id="706" r:id="rId45"/>
    <p:sldId id="707" r:id="rId46"/>
    <p:sldId id="708" r:id="rId47"/>
    <p:sldId id="709" r:id="rId48"/>
    <p:sldId id="710" r:id="rId49"/>
    <p:sldId id="711" r:id="rId50"/>
    <p:sldId id="712" r:id="rId51"/>
    <p:sldId id="713" r:id="rId52"/>
    <p:sldId id="714" r:id="rId53"/>
    <p:sldId id="715" r:id="rId54"/>
    <p:sldId id="716" r:id="rId55"/>
    <p:sldId id="717" r:id="rId56"/>
    <p:sldId id="718" r:id="rId57"/>
    <p:sldId id="719" r:id="rId58"/>
    <p:sldId id="720" r:id="rId59"/>
    <p:sldId id="723" r:id="rId60"/>
    <p:sldId id="724" r:id="rId61"/>
    <p:sldId id="725" r:id="rId62"/>
    <p:sldId id="726" r:id="rId63"/>
    <p:sldId id="727" r:id="rId64"/>
    <p:sldId id="728" r:id="rId65"/>
    <p:sldId id="729" r:id="rId66"/>
    <p:sldId id="730" r:id="rId67"/>
    <p:sldId id="731" r:id="rId68"/>
    <p:sldId id="732" r:id="rId69"/>
    <p:sldId id="733" r:id="rId70"/>
    <p:sldId id="734" r:id="rId71"/>
    <p:sldId id="735" r:id="rId72"/>
    <p:sldId id="736" r:id="rId73"/>
    <p:sldId id="737" r:id="rId74"/>
    <p:sldId id="738" r:id="rId75"/>
    <p:sldId id="739" r:id="rId76"/>
    <p:sldId id="740" r:id="rId77"/>
    <p:sldId id="741" r:id="rId78"/>
    <p:sldId id="742" r:id="rId79"/>
    <p:sldId id="743" r:id="rId80"/>
    <p:sldId id="721" r:id="rId81"/>
    <p:sldId id="673" r:id="rId82"/>
    <p:sldId id="744" r:id="rId83"/>
    <p:sldId id="745" r:id="rId84"/>
    <p:sldId id="668" r:id="rId85"/>
    <p:sldId id="66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5" autoAdjust="0"/>
    <p:restoredTop sz="71477" autoAdjust="0"/>
  </p:normalViewPr>
  <p:slideViewPr>
    <p:cSldViewPr snapToGrid="0">
      <p:cViewPr varScale="1">
        <p:scale>
          <a:sx n="71" d="100"/>
          <a:sy n="71" d="100"/>
        </p:scale>
        <p:origin x="584" y="17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www.safaribooksonline.com/library/view/head-first-android/9781449362171/ch11.htm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DECLARE ANY CONDITIONS THAT RESTRICT YOUR SELECTION</a:t>
            </a:r>
          </a:p>
          <a:p>
            <a:pPr fontAlgn="base"/>
            <a:r>
              <a:rPr lang="en-US" sz="1200" kern="1200" dirty="0" smtClean="0">
                <a:solidFill>
                  <a:schemeClr val="tx1"/>
                </a:solidFill>
                <a:effectLst/>
                <a:latin typeface="+mn-lt"/>
                <a:ea typeface="+mn-ea"/>
                <a:cs typeface="+mn-cs"/>
              </a:rPr>
              <a:t>Once you’ve said what columns you want, you can filter your data by declaring any conditions the data must meet. In our app, for example, we want to retrieve the drink the user selected, and we can do this by only returning records where the drink _id has a particular value.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212104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can use this version of the query() method to specify which table you want to return data from, which columns you want, what conditions you want to apply to the data, what data aggregations you need, and how you want the data ordered.</a:t>
            </a:r>
          </a:p>
          <a:p>
            <a:pPr fontAlgn="base"/>
            <a:r>
              <a:rPr lang="en-US" sz="1200" kern="1200" dirty="0" smtClean="0">
                <a:solidFill>
                  <a:schemeClr val="tx1"/>
                </a:solidFill>
                <a:effectLst/>
                <a:latin typeface="+mn-lt"/>
                <a:ea typeface="+mn-ea"/>
                <a:cs typeface="+mn-cs"/>
              </a:rPr>
              <a:t>Behind the scenes, Android uses the query() method to construct an SQL SELECT statement.</a:t>
            </a:r>
          </a:p>
          <a:p>
            <a:pPr fontAlgn="base"/>
            <a:r>
              <a:rPr lang="en-US" sz="1200" kern="1200" dirty="0" smtClean="0">
                <a:solidFill>
                  <a:schemeClr val="tx1"/>
                </a:solidFill>
                <a:effectLst/>
                <a:latin typeface="+mn-lt"/>
                <a:ea typeface="+mn-ea"/>
                <a:cs typeface="+mn-cs"/>
              </a:rPr>
              <a:t>There are several other overloaded versions of the query() method which allow you to add extra details to your query, such as whether you want each row to be unique, and the maximum number of rows you want to be returned.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295152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simplest type of database query you can create is to return all the records for particular columns without specifying criteria. To do this, put the name of the table as the first parameter, and a String array of the column names as the second. As an example, here’s how you’d use the query() method to return the contents of the name and description columns from the DRINK table: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74729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RESTRICT YOUR QUERY BY APPLYING CONDITIONS</a:t>
            </a:r>
          </a:p>
          <a:p>
            <a:pPr fontAlgn="base"/>
            <a:r>
              <a:rPr lang="en-US" sz="1200" kern="1200" dirty="0" smtClean="0">
                <a:solidFill>
                  <a:schemeClr val="tx1"/>
                </a:solidFill>
                <a:effectLst/>
                <a:latin typeface="+mn-lt"/>
                <a:ea typeface="+mn-ea"/>
                <a:cs typeface="+mn-cs"/>
              </a:rPr>
              <a:t>You can apply conditions to your database query by specifying what values particular columns should have using the third and fourth query parameters. As an example, here’s how you’d say you only want to return records from the DRINK table where the name of the drink is “Latte”:</a:t>
            </a:r>
          </a:p>
          <a:p>
            <a:pPr fontAlgn="base"/>
            <a:r>
              <a:rPr lang="en-US" sz="1200" kern="1200" dirty="0" smtClean="0">
                <a:solidFill>
                  <a:schemeClr val="tx1"/>
                </a:solidFill>
                <a:effectLst/>
                <a:latin typeface="+mn-lt"/>
                <a:ea typeface="+mn-ea"/>
                <a:cs typeface="+mn-cs"/>
              </a:rPr>
              <a:t>The third parameter "NAME = ?" means that the NAME column should equal some value. The ? symbol is a placeholder symbol for this value. The query uses the contents of the fourth parameter to say what the value should be (in this case, “Latte”).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31994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Applying multiple conditions to your query</a:t>
            </a:r>
          </a:p>
          <a:p>
            <a:pPr fontAlgn="base"/>
            <a:r>
              <a:rPr lang="en-US" sz="1200" kern="1200" dirty="0" smtClean="0">
                <a:solidFill>
                  <a:schemeClr val="tx1"/>
                </a:solidFill>
                <a:effectLst/>
                <a:latin typeface="+mn-lt"/>
                <a:ea typeface="+mn-ea"/>
                <a:cs typeface="+mn-cs"/>
              </a:rPr>
              <a:t>If you want to apply multiple conditions to your query, you need to make sure you specify the conditions in the same order you specify the values. As an example, here’s how you’d return records from the DRINK table where the name of the drink is “Latte”, or the drink description is “Our best drip coffee”.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21238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YOU SPECIFY CONDITIONS AS STRING VALUES</a:t>
            </a:r>
          </a:p>
          <a:p>
            <a:pPr fontAlgn="base"/>
            <a:r>
              <a:rPr lang="en-US" sz="1200" b="0" i="0" kern="1200" dirty="0" smtClean="0">
                <a:solidFill>
                  <a:schemeClr val="tx1"/>
                </a:solidFill>
                <a:effectLst/>
                <a:latin typeface="+mn-lt"/>
                <a:ea typeface="+mn-ea"/>
                <a:cs typeface="+mn-cs"/>
              </a:rPr>
              <a:t>The condition values must be Strings. If the column you’re applying the condition to doesn’t contain text, you still need to convert your values to Strings. As an example, here’s how you’d return DRINK records where the _id is 1:</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25095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you want to display data in your app in a particular order, you can use the query to sort the data by a particular column. </a:t>
            </a:r>
          </a:p>
          <a:p>
            <a:pPr fontAlgn="base"/>
            <a:r>
              <a:rPr lang="en-US" sz="1200" b="0" i="0" kern="1200" dirty="0" smtClean="0">
                <a:solidFill>
                  <a:schemeClr val="tx1"/>
                </a:solidFill>
                <a:effectLst/>
                <a:latin typeface="+mn-lt"/>
                <a:ea typeface="+mn-ea"/>
                <a:cs typeface="+mn-cs"/>
              </a:rPr>
              <a:t>This can be useful if, for example, you want to display drink names in alphabetical order.</a:t>
            </a:r>
          </a:p>
          <a:p>
            <a:pPr fontAlgn="base"/>
            <a:r>
              <a:rPr lang="en-US" sz="1200" b="0" i="0" kern="1200" dirty="0" smtClean="0">
                <a:solidFill>
                  <a:schemeClr val="tx1"/>
                </a:solidFill>
                <a:effectLst/>
                <a:latin typeface="+mn-lt"/>
                <a:ea typeface="+mn-ea"/>
                <a:cs typeface="+mn-cs"/>
              </a:rPr>
              <a:t>If you wanted to retrieve data from the NAME and FAVORITE column in ascending NAME order, you could use the following:</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61561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ASC keyword means that you want to order that column in ascending order. Columns are ordered in ascending order by default, so if you want you can omit the ASC. To order the data in descending order instead, you’d use DESC.</a:t>
            </a:r>
          </a:p>
          <a:p>
            <a:pPr fontAlgn="base"/>
            <a:r>
              <a:rPr lang="en-US" sz="1200" kern="1200" dirty="0" smtClean="0">
                <a:solidFill>
                  <a:schemeClr val="tx1"/>
                </a:solidFill>
                <a:effectLst/>
                <a:latin typeface="+mn-lt"/>
                <a:ea typeface="+mn-ea"/>
                <a:cs typeface="+mn-cs"/>
              </a:rPr>
              <a:t>You can sort by multiple columns too. As an example, here’s how you’d order by FAVORITE in descending order, followed by NAME in ascending order: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981181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Using SQL functions in queries</a:t>
            </a:r>
          </a:p>
          <a:p>
            <a:pPr fontAlgn="base"/>
            <a:r>
              <a:rPr lang="en-US" sz="1200" b="0" i="0" kern="1200" dirty="0" smtClean="0">
                <a:solidFill>
                  <a:schemeClr val="tx1"/>
                </a:solidFill>
                <a:effectLst/>
                <a:latin typeface="+mn-lt"/>
                <a:ea typeface="+mn-ea"/>
                <a:cs typeface="+mn-cs"/>
              </a:rPr>
              <a:t>If you’re familiar with SQL functions, the great news is you can use them in queries. They allow you to retrieve things like the number of rows in a table, the average value of a column, or the highest value.</a:t>
            </a:r>
          </a:p>
          <a:p>
            <a:pPr fontAlgn="base"/>
            <a:r>
              <a:rPr lang="en-US" sz="1200" b="0" i="0" kern="1200" dirty="0" smtClean="0">
                <a:solidFill>
                  <a:schemeClr val="tx1"/>
                </a:solidFill>
                <a:effectLst/>
                <a:latin typeface="+mn-lt"/>
                <a:ea typeface="+mn-ea"/>
                <a:cs typeface="+mn-cs"/>
              </a:rPr>
              <a:t>Here are some of the most useful SQL functions you can use in your queries: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773818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9114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the DRINK table contained an extra PRICE column that gave the price of each drink, you could find out the average drink price using the SQL </a:t>
            </a:r>
            <a:r>
              <a:rPr lang="en-US" dirty="0" smtClean="0"/>
              <a:t>AVG()</a:t>
            </a:r>
            <a:r>
              <a:rPr lang="en-US" sz="1200" b="0" i="0" kern="1200" dirty="0" smtClean="0">
                <a:solidFill>
                  <a:schemeClr val="tx1"/>
                </a:solidFill>
                <a:effectLst/>
                <a:latin typeface="+mn-lt"/>
                <a:ea typeface="+mn-ea"/>
                <a:cs typeface="+mn-cs"/>
              </a:rPr>
              <a:t> function to find the average value of the PRICE column:</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448700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If you’re familiar with the GROUP BY and HAVING clauses of SQL, you can use these in the fifth and sixth parameters of the query() method.</a:t>
            </a:r>
          </a:p>
          <a:p>
            <a:pPr fontAlgn="base"/>
            <a:r>
              <a:rPr lang="en-US" sz="1200" kern="1200" dirty="0" smtClean="0">
                <a:solidFill>
                  <a:schemeClr val="tx1"/>
                </a:solidFill>
                <a:effectLst/>
                <a:latin typeface="+mn-lt"/>
                <a:ea typeface="+mn-ea"/>
                <a:cs typeface="+mn-cs"/>
              </a:rPr>
              <a:t>As an example, suppose you wanted to find out how many drinks there are for each value of FAVORITE. To do this, you’d create a query to return the FAVORITE column and a count of drinks. You’d then group by the FAVORITE column to return the number of drinks there are for each value of FAVORITE: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470405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70386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dirty="0" smtClean="0"/>
              <a:t>query()</a:t>
            </a:r>
            <a:r>
              <a:rPr lang="en-US" sz="1200" b="0" i="0" kern="1200" dirty="0" smtClean="0">
                <a:solidFill>
                  <a:schemeClr val="tx1"/>
                </a:solidFill>
                <a:effectLst/>
                <a:latin typeface="+mn-lt"/>
                <a:ea typeface="+mn-ea"/>
                <a:cs typeface="+mn-cs"/>
              </a:rPr>
              <a:t> method is defined in the </a:t>
            </a:r>
            <a:r>
              <a:rPr lang="en-US" dirty="0" err="1" smtClean="0"/>
              <a:t>SQLiteDatabase</a:t>
            </a:r>
            <a:r>
              <a:rPr lang="en-US" sz="1200" b="0" i="0" kern="1200" dirty="0" smtClean="0">
                <a:solidFill>
                  <a:schemeClr val="tx1"/>
                </a:solidFill>
                <a:effectLst/>
                <a:latin typeface="+mn-lt"/>
                <a:ea typeface="+mn-ea"/>
                <a:cs typeface="+mn-cs"/>
              </a:rPr>
              <a:t> class, which means in order to call it we need to get a reference to our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database. The </a:t>
            </a:r>
            <a:r>
              <a:rPr lang="en-US" dirty="0" err="1" smtClean="0"/>
              <a:t>SQLiteOpenHelper</a:t>
            </a:r>
            <a:r>
              <a:rPr lang="en-US" sz="1200" b="0" i="0" kern="1200" dirty="0" smtClean="0">
                <a:solidFill>
                  <a:schemeClr val="tx1"/>
                </a:solidFill>
                <a:effectLst/>
                <a:latin typeface="+mn-lt"/>
                <a:ea typeface="+mn-ea"/>
                <a:cs typeface="+mn-cs"/>
              </a:rPr>
              <a:t> class implements a couple of methods that can help us with </a:t>
            </a:r>
            <a:r>
              <a:rPr lang="en-US" sz="1200" b="0" i="0" kern="1200" dirty="0" err="1" smtClean="0">
                <a:solidFill>
                  <a:schemeClr val="tx1"/>
                </a:solidFill>
                <a:effectLst/>
                <a:latin typeface="+mn-lt"/>
                <a:ea typeface="+mn-ea"/>
                <a:cs typeface="+mn-cs"/>
              </a:rPr>
              <a:t>this:</a:t>
            </a:r>
            <a:r>
              <a:rPr lang="en-US" sz="1200" b="1" i="0" kern="1200" dirty="0" err="1" smtClean="0">
                <a:solidFill>
                  <a:schemeClr val="tx1"/>
                </a:solidFill>
                <a:effectLst/>
                <a:latin typeface="+mn-lt"/>
                <a:ea typeface="+mn-ea"/>
                <a:cs typeface="+mn-cs"/>
              </a:rPr>
              <a:t>getReadableDatabase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getWritableDatabase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Each of these methods returns an object of type </a:t>
            </a:r>
            <a:r>
              <a:rPr lang="en-US" dirty="0" err="1" smtClean="0"/>
              <a:t>SQLiteDatabase</a:t>
            </a:r>
            <a:r>
              <a:rPr lang="en-US" sz="1200" b="0" i="0" kern="1200" dirty="0" smtClean="0">
                <a:solidFill>
                  <a:schemeClr val="tx1"/>
                </a:solidFill>
                <a:effectLst/>
                <a:latin typeface="+mn-lt"/>
                <a:ea typeface="+mn-ea"/>
                <a:cs typeface="+mn-cs"/>
              </a:rPr>
              <a:t>, which gives us access to the database. </a:t>
            </a:r>
          </a:p>
          <a:p>
            <a:pPr fontAlgn="base"/>
            <a:r>
              <a:rPr lang="en-US" sz="1200" b="0" i="0" kern="1200" dirty="0" smtClean="0">
                <a:solidFill>
                  <a:schemeClr val="tx1"/>
                </a:solidFill>
                <a:effectLst/>
                <a:latin typeface="+mn-lt"/>
                <a:ea typeface="+mn-ea"/>
                <a:cs typeface="+mn-cs"/>
              </a:rPr>
              <a:t>If you only need read data from a database, you’re best off using the </a:t>
            </a:r>
            <a:r>
              <a:rPr lang="en-US" dirty="0" err="1" smtClean="0"/>
              <a:t>getReadableDatabase</a:t>
            </a:r>
            <a:r>
              <a:rPr lang="en-US" dirty="0" smtClean="0"/>
              <a:t>()</a:t>
            </a:r>
            <a:r>
              <a:rPr lang="en-US" sz="1200" b="0" i="0" kern="1200" dirty="0" smtClean="0">
                <a:solidFill>
                  <a:schemeClr val="tx1"/>
                </a:solidFill>
                <a:effectLst/>
                <a:latin typeface="+mn-lt"/>
                <a:ea typeface="+mn-ea"/>
                <a:cs typeface="+mn-cs"/>
              </a:rPr>
              <a:t> method. If you need to write to the database, use </a:t>
            </a:r>
            <a:r>
              <a:rPr lang="en-US" sz="1200" b="0" i="0" kern="1200" dirty="0" err="1" smtClean="0">
                <a:solidFill>
                  <a:schemeClr val="tx1"/>
                </a:solidFill>
                <a:effectLst/>
                <a:latin typeface="+mn-lt"/>
                <a:ea typeface="+mn-ea"/>
                <a:cs typeface="+mn-cs"/>
              </a:rPr>
              <a:t>the</a:t>
            </a:r>
            <a:r>
              <a:rPr lang="en-US" dirty="0" err="1" smtClean="0"/>
              <a:t>getWritableDatabase</a:t>
            </a:r>
            <a:r>
              <a:rPr lang="en-US" dirty="0" smtClean="0"/>
              <a:t>()</a:t>
            </a:r>
            <a:r>
              <a:rPr lang="en-US" sz="1200" b="0" i="0" kern="1200" dirty="0" smtClean="0">
                <a:solidFill>
                  <a:schemeClr val="tx1"/>
                </a:solidFill>
                <a:effectLst/>
                <a:latin typeface="+mn-lt"/>
                <a:ea typeface="+mn-ea"/>
                <a:cs typeface="+mn-cs"/>
              </a:rPr>
              <a:t> method instead.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360479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You’ll </a:t>
            </a:r>
            <a:r>
              <a:rPr lang="en-US" sz="1200" b="0" i="0" u="sng" kern="1200" dirty="0" smtClean="0">
                <a:solidFill>
                  <a:schemeClr val="tx1"/>
                </a:solidFill>
                <a:effectLst/>
                <a:latin typeface="+mn-lt"/>
                <a:ea typeface="+mn-ea"/>
                <a:cs typeface="+mn-cs"/>
              </a:rPr>
              <a:t>probably</a:t>
            </a:r>
            <a:r>
              <a:rPr lang="en-US" sz="1200" b="0" i="0" kern="1200" dirty="0" smtClean="0">
                <a:solidFill>
                  <a:schemeClr val="tx1"/>
                </a:solidFill>
                <a:effectLst/>
                <a:latin typeface="+mn-lt"/>
                <a:ea typeface="+mn-ea"/>
                <a:cs typeface="+mn-cs"/>
              </a:rPr>
              <a:t> be able to write to the database if you use </a:t>
            </a:r>
            <a:r>
              <a:rPr lang="en-US" sz="1200" b="0" i="0" kern="1200" dirty="0" err="1" smtClean="0">
                <a:solidFill>
                  <a:schemeClr val="tx1"/>
                </a:solidFill>
                <a:effectLst/>
                <a:latin typeface="+mn-lt"/>
                <a:ea typeface="+mn-ea"/>
                <a:cs typeface="+mn-cs"/>
              </a:rPr>
              <a:t>getReadableDatabase</a:t>
            </a:r>
            <a:r>
              <a:rPr lang="en-US" sz="1200" b="0" i="0" kern="1200" dirty="0" smtClean="0">
                <a:solidFill>
                  <a:schemeClr val="tx1"/>
                </a:solidFill>
                <a:effectLst/>
                <a:latin typeface="+mn-lt"/>
                <a:ea typeface="+mn-ea"/>
                <a:cs typeface="+mn-cs"/>
              </a:rPr>
              <a:t>(), but it’s not guaranteed.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813721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2038153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doing a Select NAME,</a:t>
            </a:r>
            <a:r>
              <a:rPr lang="en-US" sz="1200" kern="1200" baseline="0" dirty="0" smtClean="0">
                <a:solidFill>
                  <a:schemeClr val="tx1"/>
                </a:solidFill>
                <a:effectLst/>
                <a:latin typeface="+mn-lt"/>
                <a:ea typeface="+mn-ea"/>
                <a:cs typeface="+mn-cs"/>
              </a:rPr>
              <a:t> DESCRIPTION, IMAGE_RESOURCE_ID From Name Where _id = </a:t>
            </a:r>
            <a:r>
              <a:rPr lang="en-US" sz="1200" kern="1200" baseline="0" dirty="0" err="1" smtClean="0">
                <a:solidFill>
                  <a:schemeClr val="tx1"/>
                </a:solidFill>
                <a:effectLst/>
                <a:latin typeface="+mn-lt"/>
                <a:ea typeface="+mn-ea"/>
                <a:cs typeface="+mn-cs"/>
              </a:rPr>
              <a:t>drinkNo</a:t>
            </a:r>
            <a:endParaRPr lang="en-US" sz="1200" kern="1200" baseline="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use this code later in the </a:t>
            </a:r>
            <a:r>
              <a:rPr lang="en-US" dirty="0" err="1" smtClean="0"/>
              <a:t>onCreate</a:t>
            </a:r>
            <a:r>
              <a:rPr lang="en-US" dirty="0" smtClean="0"/>
              <a:t>()</a:t>
            </a:r>
            <a:r>
              <a:rPr lang="en-US" sz="1200" b="0" i="0" kern="1200" dirty="0" smtClean="0">
                <a:solidFill>
                  <a:schemeClr val="tx1"/>
                </a:solidFill>
                <a:effectLst/>
                <a:latin typeface="+mn-lt"/>
                <a:ea typeface="+mn-ea"/>
                <a:cs typeface="+mn-cs"/>
              </a:rPr>
              <a:t> method of our activity.</a:t>
            </a:r>
          </a:p>
          <a:p>
            <a:pPr fontAlgn="base"/>
            <a:r>
              <a:rPr lang="en-US" sz="1200" b="1" i="0" kern="1200" cap="all" dirty="0" smtClean="0">
                <a:solidFill>
                  <a:schemeClr val="tx1"/>
                </a:solidFill>
                <a:effectLst/>
                <a:latin typeface="+mn-lt"/>
                <a:ea typeface="+mn-ea"/>
                <a:cs typeface="+mn-cs"/>
              </a:rPr>
              <a:t>WHAT THE CODE DOES</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starbuzzDatabaseHelper</a:t>
            </a:r>
            <a:r>
              <a:rPr lang="en-US" sz="1200" b="1" i="0" kern="1200" dirty="0" smtClean="0">
                <a:solidFill>
                  <a:schemeClr val="tx1"/>
                </a:solidFill>
                <a:effectLst/>
                <a:latin typeface="+mn-lt"/>
                <a:ea typeface="+mn-ea"/>
                <a:cs typeface="+mn-cs"/>
              </a:rPr>
              <a:t> is created.</a:t>
            </a:r>
          </a:p>
          <a:p>
            <a:pPr fontAlgn="base"/>
            <a:r>
              <a:rPr lang="en-US" sz="1200" b="1" i="0" kern="1200" dirty="0" err="1" smtClean="0">
                <a:solidFill>
                  <a:schemeClr val="tx1"/>
                </a:solidFill>
                <a:effectLst/>
                <a:latin typeface="+mn-lt"/>
                <a:ea typeface="+mn-ea"/>
                <a:cs typeface="+mn-cs"/>
              </a:rPr>
              <a:t>starbuzzDatabaseHelper</a:t>
            </a:r>
            <a:r>
              <a:rPr lang="en-US" sz="1200" b="1" i="0" kern="1200" dirty="0" smtClean="0">
                <a:solidFill>
                  <a:schemeClr val="tx1"/>
                </a:solidFill>
                <a:effectLst/>
                <a:latin typeface="+mn-lt"/>
                <a:ea typeface="+mn-ea"/>
                <a:cs typeface="+mn-cs"/>
              </a:rPr>
              <a:t> creates a </a:t>
            </a:r>
            <a:r>
              <a:rPr lang="en-US" sz="1200" b="1" i="0" kern="1200" dirty="0" err="1" smtClean="0">
                <a:solidFill>
                  <a:schemeClr val="tx1"/>
                </a:solidFill>
                <a:effectLst/>
                <a:latin typeface="+mn-lt"/>
                <a:ea typeface="+mn-ea"/>
                <a:cs typeface="+mn-cs"/>
              </a:rPr>
              <a:t>SQLiteDatabase</a:t>
            </a:r>
            <a:r>
              <a:rPr lang="en-US" sz="1200" b="1" i="0" kern="1200" dirty="0" smtClean="0">
                <a:solidFill>
                  <a:schemeClr val="tx1"/>
                </a:solidFill>
                <a:effectLst/>
                <a:latin typeface="+mn-lt"/>
                <a:ea typeface="+mn-ea"/>
                <a:cs typeface="+mn-cs"/>
              </a:rPr>
              <a:t> object called db.</a:t>
            </a:r>
          </a:p>
          <a:p>
            <a:pPr fontAlgn="base"/>
            <a:r>
              <a:rPr lang="en-US" sz="1200" b="1" i="0" kern="1200" dirty="0" smtClean="0">
                <a:solidFill>
                  <a:schemeClr val="tx1"/>
                </a:solidFill>
                <a:effectLst/>
                <a:latin typeface="+mn-lt"/>
                <a:ea typeface="+mn-ea"/>
                <a:cs typeface="+mn-cs"/>
              </a:rPr>
              <a:t>The cursor is created by calling the </a:t>
            </a:r>
            <a:r>
              <a:rPr lang="en-US" sz="1200" b="1" i="0" kern="1200" dirty="0" err="1" smtClean="0">
                <a:solidFill>
                  <a:schemeClr val="tx1"/>
                </a:solidFill>
                <a:effectLst/>
                <a:latin typeface="+mn-lt"/>
                <a:ea typeface="+mn-ea"/>
                <a:cs typeface="+mn-cs"/>
              </a:rPr>
              <a:t>SQLiteDatabase</a:t>
            </a:r>
            <a:r>
              <a:rPr lang="en-US" sz="1200" b="1" i="0" kern="1200" dirty="0" smtClean="0">
                <a:solidFill>
                  <a:schemeClr val="tx1"/>
                </a:solidFill>
                <a:effectLst/>
                <a:latin typeface="+mn-lt"/>
                <a:ea typeface="+mn-ea"/>
                <a:cs typeface="+mn-cs"/>
              </a:rPr>
              <a:t> query() method.</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363538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WHAT THE CODE DOES</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starbuzzDatabaseHelper</a:t>
            </a:r>
            <a:r>
              <a:rPr lang="en-US" sz="1200" b="1" i="0" kern="1200" dirty="0" smtClean="0">
                <a:solidFill>
                  <a:schemeClr val="tx1"/>
                </a:solidFill>
                <a:effectLst/>
                <a:latin typeface="+mn-lt"/>
                <a:ea typeface="+mn-ea"/>
                <a:cs typeface="+mn-cs"/>
              </a:rPr>
              <a:t> is created.</a:t>
            </a:r>
          </a:p>
          <a:p>
            <a:pPr fontAlgn="base"/>
            <a:r>
              <a:rPr lang="en-US" sz="1200" b="1" i="0" kern="1200" dirty="0" err="1" smtClean="0">
                <a:solidFill>
                  <a:schemeClr val="tx1"/>
                </a:solidFill>
                <a:effectLst/>
                <a:latin typeface="+mn-lt"/>
                <a:ea typeface="+mn-ea"/>
                <a:cs typeface="+mn-cs"/>
              </a:rPr>
              <a:t>starbuzzDatabaseHelper</a:t>
            </a:r>
            <a:r>
              <a:rPr lang="en-US" sz="1200" b="1" i="0" kern="1200" dirty="0" smtClean="0">
                <a:solidFill>
                  <a:schemeClr val="tx1"/>
                </a:solidFill>
                <a:effectLst/>
                <a:latin typeface="+mn-lt"/>
                <a:ea typeface="+mn-ea"/>
                <a:cs typeface="+mn-cs"/>
              </a:rPr>
              <a:t> creates a </a:t>
            </a:r>
            <a:r>
              <a:rPr lang="en-US" sz="1200" b="1" i="0" kern="1200" dirty="0" err="1" smtClean="0">
                <a:solidFill>
                  <a:schemeClr val="tx1"/>
                </a:solidFill>
                <a:effectLst/>
                <a:latin typeface="+mn-lt"/>
                <a:ea typeface="+mn-ea"/>
                <a:cs typeface="+mn-cs"/>
              </a:rPr>
              <a:t>SQLiteDatabase</a:t>
            </a:r>
            <a:r>
              <a:rPr lang="en-US" sz="1200" b="1" i="0" kern="1200" dirty="0" smtClean="0">
                <a:solidFill>
                  <a:schemeClr val="tx1"/>
                </a:solidFill>
                <a:effectLst/>
                <a:latin typeface="+mn-lt"/>
                <a:ea typeface="+mn-ea"/>
                <a:cs typeface="+mn-cs"/>
              </a:rPr>
              <a:t> object called db.</a:t>
            </a:r>
          </a:p>
          <a:p>
            <a:pPr fontAlgn="base"/>
            <a:r>
              <a:rPr lang="en-US" sz="1200" b="1" i="0" kern="1200" dirty="0" smtClean="0">
                <a:solidFill>
                  <a:schemeClr val="tx1"/>
                </a:solidFill>
                <a:effectLst/>
                <a:latin typeface="+mn-lt"/>
                <a:ea typeface="+mn-ea"/>
                <a:cs typeface="+mn-cs"/>
              </a:rPr>
              <a:t>The cursor is created by calling the </a:t>
            </a:r>
            <a:r>
              <a:rPr lang="en-US" sz="1200" b="1" i="0" kern="1200" dirty="0" err="1" smtClean="0">
                <a:solidFill>
                  <a:schemeClr val="tx1"/>
                </a:solidFill>
                <a:effectLst/>
                <a:latin typeface="+mn-lt"/>
                <a:ea typeface="+mn-ea"/>
                <a:cs typeface="+mn-cs"/>
              </a:rPr>
              <a:t>SQLiteDatabase</a:t>
            </a:r>
            <a:r>
              <a:rPr lang="en-US" sz="1200" b="1" i="0" kern="1200" dirty="0" smtClean="0">
                <a:solidFill>
                  <a:schemeClr val="tx1"/>
                </a:solidFill>
                <a:effectLst/>
                <a:latin typeface="+mn-lt"/>
                <a:ea typeface="+mn-ea"/>
                <a:cs typeface="+mn-cs"/>
              </a:rPr>
              <a:t> query() method.</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546805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To read a record from a cursor, you first need to navigate to it</a:t>
            </a:r>
          </a:p>
          <a:p>
            <a:pPr fontAlgn="base"/>
            <a:r>
              <a:rPr lang="en-US" sz="1200" kern="1200" dirty="0" smtClean="0">
                <a:solidFill>
                  <a:schemeClr val="tx1"/>
                </a:solidFill>
                <a:effectLst/>
                <a:latin typeface="+mn-lt"/>
                <a:ea typeface="+mn-ea"/>
                <a:cs typeface="+mn-cs"/>
              </a:rPr>
              <a:t>You’ve now seen how to create a cursor; you use the </a:t>
            </a:r>
            <a:r>
              <a:rPr lang="en-US" sz="1200" kern="1200" dirty="0" err="1" smtClean="0">
                <a:solidFill>
                  <a:schemeClr val="tx1"/>
                </a:solidFill>
                <a:effectLst/>
                <a:latin typeface="+mn-lt"/>
                <a:ea typeface="+mn-ea"/>
                <a:cs typeface="+mn-cs"/>
              </a:rPr>
              <a:t>SQLiteDatabase</a:t>
            </a:r>
            <a:r>
              <a:rPr lang="en-US" sz="1200" kern="1200" dirty="0" smtClean="0">
                <a:solidFill>
                  <a:schemeClr val="tx1"/>
                </a:solidFill>
                <a:effectLst/>
                <a:latin typeface="+mn-lt"/>
                <a:ea typeface="+mn-ea"/>
                <a:cs typeface="+mn-cs"/>
              </a:rPr>
              <a:t> query() method to say what data you want the cursor to return. But that’s not the end of the story—we need to read values from it.</a:t>
            </a:r>
          </a:p>
          <a:p>
            <a:pPr fontAlgn="base"/>
            <a:r>
              <a:rPr lang="en-US" sz="1200" kern="1200" dirty="0" smtClean="0">
                <a:solidFill>
                  <a:schemeClr val="tx1"/>
                </a:solidFill>
                <a:effectLst/>
                <a:latin typeface="+mn-lt"/>
                <a:ea typeface="+mn-ea"/>
                <a:cs typeface="+mn-cs"/>
              </a:rPr>
              <a:t>Whenever you need to retrieve values from a particular record in a cursor, you first need to navigate to that record. You need to do this irrespective of how many records are returned by the cursor.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897771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There are four main methods you use to navigate through the records in a cursor. </a:t>
            </a:r>
          </a:p>
          <a:p>
            <a:pPr fontAlgn="base"/>
            <a:r>
              <a:rPr lang="en-US" sz="1200" b="0" i="0" kern="1200" dirty="0" smtClean="0">
                <a:solidFill>
                  <a:schemeClr val="tx1"/>
                </a:solidFill>
                <a:effectLst/>
                <a:latin typeface="+mn-lt"/>
                <a:ea typeface="+mn-ea"/>
                <a:cs typeface="+mn-cs"/>
              </a:rPr>
              <a:t>These methods are </a:t>
            </a:r>
            <a:r>
              <a:rPr lang="en-US" sz="1200" b="0" i="0" kern="1200" dirty="0" err="1" smtClean="0">
                <a:solidFill>
                  <a:schemeClr val="tx1"/>
                </a:solidFill>
                <a:effectLst/>
                <a:latin typeface="+mn-lt"/>
                <a:ea typeface="+mn-ea"/>
                <a:cs typeface="+mn-cs"/>
              </a:rPr>
              <a:t>moveToFirst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moveToLast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moveToPrevious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moveToNext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To get access to the first record returned by the cursor, you can use its </a:t>
            </a:r>
            <a:r>
              <a:rPr lang="en-US" sz="1200" b="0" i="0" kern="1200" dirty="0" err="1" smtClean="0">
                <a:solidFill>
                  <a:schemeClr val="tx1"/>
                </a:solidFill>
                <a:effectLst/>
                <a:latin typeface="+mn-lt"/>
                <a:ea typeface="+mn-ea"/>
                <a:cs typeface="+mn-cs"/>
              </a:rPr>
              <a:t>moveToFirst</a:t>
            </a:r>
            <a:r>
              <a:rPr lang="en-US" sz="1200" b="0" i="0" kern="1200" dirty="0" smtClean="0">
                <a:solidFill>
                  <a:schemeClr val="tx1"/>
                </a:solidFill>
                <a:effectLst/>
                <a:latin typeface="+mn-lt"/>
                <a:ea typeface="+mn-ea"/>
                <a:cs typeface="+mn-cs"/>
              </a:rPr>
              <a:t>() method (it returns a value of true if it finds a record, and false if the cursor hasn’t returned any records):</a:t>
            </a:r>
          </a:p>
          <a:p>
            <a:r>
              <a:rPr lang="en-US" dirty="0" smtClean="0"/>
              <a:t/>
            </a:r>
            <a:br>
              <a:rPr lang="en-US" dirty="0" smtClean="0"/>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15414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598609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If you want to navigate to the last record returned by the cursor, you can use the </a:t>
            </a:r>
            <a:r>
              <a:rPr lang="en-US" sz="1200" kern="1200" dirty="0" err="1" smtClean="0">
                <a:solidFill>
                  <a:schemeClr val="tx1"/>
                </a:solidFill>
                <a:effectLst/>
                <a:latin typeface="+mn-lt"/>
                <a:ea typeface="+mn-ea"/>
                <a:cs typeface="+mn-cs"/>
              </a:rPr>
              <a:t>moveToLast</a:t>
            </a:r>
            <a:r>
              <a:rPr lang="en-US" sz="1200" kern="1200" dirty="0" smtClean="0">
                <a:solidFill>
                  <a:schemeClr val="tx1"/>
                </a:solidFill>
                <a:effectLst/>
                <a:latin typeface="+mn-lt"/>
                <a:ea typeface="+mn-ea"/>
                <a:cs typeface="+mn-cs"/>
              </a:rPr>
              <a:t>() method instead (just like the </a:t>
            </a:r>
            <a:r>
              <a:rPr lang="en-US" sz="1200" kern="1200" dirty="0" err="1" smtClean="0">
                <a:solidFill>
                  <a:schemeClr val="tx1"/>
                </a:solidFill>
                <a:effectLst/>
                <a:latin typeface="+mn-lt"/>
                <a:ea typeface="+mn-ea"/>
                <a:cs typeface="+mn-cs"/>
              </a:rPr>
              <a:t>moveToFirst</a:t>
            </a:r>
            <a:r>
              <a:rPr lang="en-US" sz="1200" kern="1200" dirty="0" smtClean="0">
                <a:solidFill>
                  <a:schemeClr val="tx1"/>
                </a:solidFill>
                <a:effectLst/>
                <a:latin typeface="+mn-lt"/>
                <a:ea typeface="+mn-ea"/>
                <a:cs typeface="+mn-cs"/>
              </a:rPr>
              <a:t>() method, it returns a value of true if it finds a record, and false if it doesn’t):</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52368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iterate through the records in the cursor, you use the </a:t>
            </a:r>
            <a:r>
              <a:rPr lang="en-US" sz="1200" b="0" i="0" kern="1200" dirty="0" err="1" smtClean="0">
                <a:solidFill>
                  <a:schemeClr val="tx1"/>
                </a:solidFill>
                <a:effectLst/>
                <a:latin typeface="+mn-lt"/>
                <a:ea typeface="+mn-ea"/>
                <a:cs typeface="+mn-cs"/>
              </a:rPr>
              <a:t>moveToPrevious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moveToNext</a:t>
            </a:r>
            <a:r>
              <a:rPr lang="en-US" sz="1200" b="0" i="0" kern="1200" dirty="0" smtClean="0">
                <a:solidFill>
                  <a:schemeClr val="tx1"/>
                </a:solidFill>
                <a:effectLst/>
                <a:latin typeface="+mn-lt"/>
                <a:ea typeface="+mn-ea"/>
                <a:cs typeface="+mn-cs"/>
              </a:rPr>
              <a:t>() methods.</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moveToPrevious</a:t>
            </a:r>
            <a:r>
              <a:rPr lang="en-US" sz="1200" b="0" i="0" kern="1200" dirty="0" smtClean="0">
                <a:solidFill>
                  <a:schemeClr val="tx1"/>
                </a:solidFill>
                <a:effectLst/>
                <a:latin typeface="+mn-lt"/>
                <a:ea typeface="+mn-ea"/>
                <a:cs typeface="+mn-cs"/>
              </a:rPr>
              <a:t>() method moves you to the previous record in the cursor (it returns true if it succeeds in moving to the previous record, and false if it fails—which could be because it’s already at the first record, or because the cursor doesn’t contain any records):</a:t>
            </a:r>
          </a:p>
          <a:p>
            <a:r>
              <a:rPr lang="en-US" dirty="0" smtClean="0"/>
              <a:t/>
            </a:r>
            <a:br>
              <a:rPr lang="en-US" dirty="0" smtClean="0"/>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996579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moveToNext</a:t>
            </a:r>
            <a:r>
              <a:rPr lang="en-US" sz="1200" kern="1200" dirty="0" smtClean="0">
                <a:solidFill>
                  <a:schemeClr val="tx1"/>
                </a:solidFill>
                <a:effectLst/>
                <a:latin typeface="+mn-lt"/>
                <a:ea typeface="+mn-ea"/>
                <a:cs typeface="+mn-cs"/>
              </a:rPr>
              <a:t>() method works in the same way as the </a:t>
            </a:r>
            <a:r>
              <a:rPr lang="en-US" sz="1200" kern="1200" dirty="0" err="1" smtClean="0">
                <a:solidFill>
                  <a:schemeClr val="tx1"/>
                </a:solidFill>
                <a:effectLst/>
                <a:latin typeface="+mn-lt"/>
                <a:ea typeface="+mn-ea"/>
                <a:cs typeface="+mn-cs"/>
              </a:rPr>
              <a:t>moveToPrevious</a:t>
            </a:r>
            <a:r>
              <a:rPr lang="en-US" sz="1200" kern="1200" dirty="0" smtClean="0">
                <a:solidFill>
                  <a:schemeClr val="tx1"/>
                </a:solidFill>
                <a:effectLst/>
                <a:latin typeface="+mn-lt"/>
                <a:ea typeface="+mn-ea"/>
                <a:cs typeface="+mn-cs"/>
              </a:rPr>
              <a:t>() method, except that it moves you to the next record in the cursor (it returns true if it succeeds in moving to the next record, and false if it fails):</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188999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Once you’ve moved to a record in a cursor, you can retrieve values from it so that you can display them in your activity’s views. </a:t>
            </a:r>
          </a:p>
          <a:p>
            <a:pPr fontAlgn="base"/>
            <a:r>
              <a:rPr lang="en-US" sz="1200" kern="1200" dirty="0" smtClean="0">
                <a:solidFill>
                  <a:schemeClr val="tx1"/>
                </a:solidFill>
                <a:effectLst/>
                <a:latin typeface="+mn-lt"/>
                <a:ea typeface="+mn-ea"/>
                <a:cs typeface="+mn-cs"/>
              </a:rPr>
              <a:t>You retrieve a value from the current record in a cursor using its get*() methods. The exact method you use for this depends on the type of value you want to retrieve. As an example, the </a:t>
            </a:r>
            <a:r>
              <a:rPr lang="en-US" sz="1200" kern="1200" dirty="0" err="1" smtClean="0">
                <a:solidFill>
                  <a:schemeClr val="tx1"/>
                </a:solidFill>
                <a:effectLst/>
                <a:latin typeface="+mn-lt"/>
                <a:ea typeface="+mn-ea"/>
                <a:cs typeface="+mn-cs"/>
              </a:rPr>
              <a:t>getString</a:t>
            </a:r>
            <a:r>
              <a:rPr lang="en-US" sz="1200" kern="1200" dirty="0" smtClean="0">
                <a:solidFill>
                  <a:schemeClr val="tx1"/>
                </a:solidFill>
                <a:effectLst/>
                <a:latin typeface="+mn-lt"/>
                <a:ea typeface="+mn-ea"/>
                <a:cs typeface="+mn-cs"/>
              </a:rPr>
              <a:t>() method returns the value of a column as a String, and the </a:t>
            </a:r>
            <a:r>
              <a:rPr lang="en-US" sz="1200" kern="1200" dirty="0" err="1" smtClean="0">
                <a:solidFill>
                  <a:schemeClr val="tx1"/>
                </a:solidFill>
                <a:effectLst/>
                <a:latin typeface="+mn-lt"/>
                <a:ea typeface="+mn-ea"/>
                <a:cs typeface="+mn-cs"/>
              </a:rPr>
              <a:t>getInt</a:t>
            </a:r>
            <a:r>
              <a:rPr lang="en-US" sz="1200" kern="1200" dirty="0" smtClean="0">
                <a:solidFill>
                  <a:schemeClr val="tx1"/>
                </a:solidFill>
                <a:effectLst/>
                <a:latin typeface="+mn-lt"/>
                <a:ea typeface="+mn-ea"/>
                <a:cs typeface="+mn-cs"/>
              </a:rPr>
              <a:t>() method returns the value of a column as an int. Each of the methods takes a single parameter, the column index.</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074219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If you wanted to get the value of the NAME column for the current record. NAME is the first column in the cursor, and contains </a:t>
            </a:r>
            <a:r>
              <a:rPr lang="en-US" dirty="0" smtClean="0"/>
              <a:t>String</a:t>
            </a:r>
            <a:r>
              <a:rPr lang="en-US" sz="1200" b="0" i="0" kern="1200" dirty="0" smtClean="0">
                <a:solidFill>
                  <a:schemeClr val="tx1"/>
                </a:solidFill>
                <a:effectLst/>
                <a:latin typeface="+mn-lt"/>
                <a:ea typeface="+mn-ea"/>
                <a:cs typeface="+mn-cs"/>
              </a:rPr>
              <a:t> values. You’d therefore get the contents of the NAME column using the </a:t>
            </a:r>
            <a:r>
              <a:rPr lang="en-US" dirty="0" err="1" smtClean="0"/>
              <a:t>getString</a:t>
            </a:r>
            <a:r>
              <a:rPr lang="en-US" dirty="0" smtClean="0"/>
              <a:t>()</a:t>
            </a:r>
            <a:r>
              <a:rPr lang="en-US" sz="1200" b="0" i="0" kern="1200" dirty="0" smtClean="0">
                <a:solidFill>
                  <a:schemeClr val="tx1"/>
                </a:solidFill>
                <a:effectLst/>
                <a:latin typeface="+mn-lt"/>
                <a:ea typeface="+mn-ea"/>
                <a:cs typeface="+mn-cs"/>
              </a:rPr>
              <a:t> method like this: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457100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FINALLY, CLOSE THE CURSOR AND DATABASE</a:t>
            </a:r>
          </a:p>
          <a:p>
            <a:pPr fontAlgn="base"/>
            <a:r>
              <a:rPr lang="en-US" sz="1200" b="0" i="0" kern="1200" dirty="0" smtClean="0">
                <a:solidFill>
                  <a:schemeClr val="tx1"/>
                </a:solidFill>
                <a:effectLst/>
                <a:latin typeface="+mn-lt"/>
                <a:ea typeface="+mn-ea"/>
                <a:cs typeface="+mn-cs"/>
              </a:rPr>
              <a:t>Once you’ve finished retrieving values from the cursor, you need to close the cursor and the database in order to release their resources. You do this by calling the cursor and database </a:t>
            </a:r>
            <a:r>
              <a:rPr lang="en-US" sz="1200" b="1" i="0" kern="1200" dirty="0" smtClean="0">
                <a:solidFill>
                  <a:schemeClr val="tx1"/>
                </a:solidFill>
                <a:effectLst/>
                <a:latin typeface="+mn-lt"/>
                <a:ea typeface="+mn-ea"/>
                <a:cs typeface="+mn-cs"/>
              </a:rPr>
              <a:t>close()</a:t>
            </a:r>
            <a:r>
              <a:rPr lang="en-US" sz="1200" b="0" i="0" kern="1200" dirty="0" smtClean="0">
                <a:solidFill>
                  <a:schemeClr val="tx1"/>
                </a:solidFill>
                <a:effectLst/>
                <a:latin typeface="+mn-lt"/>
                <a:ea typeface="+mn-ea"/>
                <a:cs typeface="+mn-cs"/>
              </a:rPr>
              <a:t> methods: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403492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DrinkActivity</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533188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624079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Now that we’ve finished updating the </a:t>
            </a:r>
            <a:r>
              <a:rPr lang="en-US" sz="1200" b="0" i="1" kern="1200" dirty="0" err="1" smtClean="0">
                <a:solidFill>
                  <a:schemeClr val="tx1"/>
                </a:solidFill>
                <a:effectLst/>
                <a:latin typeface="+mn-lt"/>
                <a:ea typeface="+mn-ea"/>
                <a:cs typeface="+mn-cs"/>
              </a:rPr>
              <a:t>DrinkActivity.java</a:t>
            </a:r>
            <a:r>
              <a:rPr lang="en-US" sz="1200" b="0" i="0" kern="1200" dirty="0" smtClean="0">
                <a:solidFill>
                  <a:schemeClr val="tx1"/>
                </a:solidFill>
                <a:effectLst/>
                <a:latin typeface="+mn-lt"/>
                <a:ea typeface="+mn-ea"/>
                <a:cs typeface="+mn-cs"/>
              </a:rPr>
              <a:t> code, let’s look at the app structure diagram to see what we’ve done, and what we need to do next.</a:t>
            </a:r>
          </a:p>
          <a:p>
            <a:pPr fontAlgn="base"/>
            <a:r>
              <a:rPr lang="en-US" dirty="0" err="1" smtClean="0"/>
              <a:t>DrinkActivity</a:t>
            </a:r>
            <a:r>
              <a:rPr lang="en-US" sz="1200" b="0" i="0" kern="1200" dirty="0" smtClean="0">
                <a:solidFill>
                  <a:schemeClr val="tx1"/>
                </a:solidFill>
                <a:effectLst/>
                <a:latin typeface="+mn-lt"/>
                <a:ea typeface="+mn-ea"/>
                <a:cs typeface="+mn-cs"/>
              </a:rPr>
              <a:t> now gets all of its drink data from the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database. Next, we need to update the code in </a:t>
            </a:r>
            <a:r>
              <a:rPr lang="en-US" dirty="0" err="1" smtClean="0"/>
              <a:t>DrinkCategoryActivity</a:t>
            </a:r>
            <a:r>
              <a:rPr lang="en-US" sz="1200" b="0" i="0" kern="1200" dirty="0" smtClean="0">
                <a:solidFill>
                  <a:schemeClr val="tx1"/>
                </a:solidFill>
                <a:effectLst/>
                <a:latin typeface="+mn-lt"/>
                <a:ea typeface="+mn-ea"/>
                <a:cs typeface="+mn-cs"/>
              </a:rPr>
              <a:t> so that it uses data from the database rather than from the Java </a:t>
            </a:r>
            <a:r>
              <a:rPr lang="en-US" dirty="0" smtClean="0"/>
              <a:t>Drink</a:t>
            </a:r>
            <a:r>
              <a:rPr lang="en-US" sz="1200" b="0" i="0" kern="1200" dirty="0" smtClean="0">
                <a:solidFill>
                  <a:schemeClr val="tx1"/>
                </a:solidFill>
                <a:effectLst/>
                <a:latin typeface="+mn-lt"/>
                <a:ea typeface="+mn-ea"/>
                <a:cs typeface="+mn-cs"/>
              </a:rPr>
              <a:t> class.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213731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827904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 what needs to be in a fragment,</a:t>
            </a:r>
            <a:r>
              <a:rPr lang="en-US" baseline="0" dirty="0" smtClean="0"/>
              <a:t> should be on a RHS if it’s a tablet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83350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Here’s a reminder of what the current </a:t>
            </a:r>
            <a:r>
              <a:rPr lang="en-US" sz="1200" kern="1200" dirty="0" err="1" smtClean="0">
                <a:solidFill>
                  <a:schemeClr val="tx1"/>
                </a:solidFill>
                <a:effectLst/>
                <a:latin typeface="+mn-lt"/>
                <a:ea typeface="+mn-ea"/>
                <a:cs typeface="+mn-cs"/>
              </a:rPr>
              <a:t>DrinkCategoryActivity.java</a:t>
            </a:r>
            <a:r>
              <a:rPr lang="en-US" sz="1200" kern="1200" dirty="0" smtClean="0">
                <a:solidFill>
                  <a:schemeClr val="tx1"/>
                </a:solidFill>
                <a:effectLst/>
                <a:latin typeface="+mn-lt"/>
                <a:ea typeface="+mn-ea"/>
                <a:cs typeface="+mn-cs"/>
              </a:rPr>
              <a:t> code looks like.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populates a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with drinks using an </a:t>
            </a:r>
            <a:r>
              <a:rPr lang="en-US" sz="1200" kern="1200" dirty="0" err="1" smtClean="0">
                <a:solidFill>
                  <a:schemeClr val="tx1"/>
                </a:solidFill>
                <a:effectLst/>
                <a:latin typeface="+mn-lt"/>
                <a:ea typeface="+mn-ea"/>
                <a:cs typeface="+mn-cs"/>
              </a:rPr>
              <a:t>ArrayAdapter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onListItemClick</a:t>
            </a:r>
            <a:r>
              <a:rPr lang="en-US" sz="1200" kern="1200" dirty="0" smtClean="0">
                <a:solidFill>
                  <a:schemeClr val="tx1"/>
                </a:solidFill>
                <a:effectLst/>
                <a:latin typeface="+mn-lt"/>
                <a:ea typeface="+mn-ea"/>
                <a:cs typeface="+mn-cs"/>
              </a:rPr>
              <a:t>() method adds the drink the user selects to an intent, and then starts </a:t>
            </a:r>
            <a:r>
              <a:rPr lang="en-US" sz="1200" kern="1200" dirty="0" err="1" smtClean="0">
                <a:solidFill>
                  <a:schemeClr val="tx1"/>
                </a:solidFill>
                <a:effectLst/>
                <a:latin typeface="+mn-lt"/>
                <a:ea typeface="+mn-ea"/>
                <a:cs typeface="+mn-cs"/>
              </a:rPr>
              <a:t>DrinkActivity</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840518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listDrinks</a:t>
            </a:r>
            <a:r>
              <a:rPr lang="en-US" sz="1200" kern="1200" dirty="0" smtClean="0">
                <a:solidFill>
                  <a:schemeClr val="tx1"/>
                </a:solidFill>
                <a:effectLst/>
                <a:latin typeface="+mn-lt"/>
                <a:ea typeface="+mn-ea"/>
                <a:cs typeface="+mn-cs"/>
              </a:rPr>
              <a:t> list view gets its data from the </a:t>
            </a:r>
            <a:r>
              <a:rPr lang="en-US" sz="1200" kern="1200" dirty="0" err="1" smtClean="0">
                <a:solidFill>
                  <a:schemeClr val="tx1"/>
                </a:solidFill>
                <a:effectLst/>
                <a:latin typeface="+mn-lt"/>
                <a:ea typeface="+mn-ea"/>
                <a:cs typeface="+mn-cs"/>
              </a:rPr>
              <a:t>Drink.drinks</a:t>
            </a:r>
            <a:r>
              <a:rPr lang="en-US" sz="1200" kern="1200" dirty="0" smtClean="0">
                <a:solidFill>
                  <a:schemeClr val="tx1"/>
                </a:solidFill>
                <a:effectLst/>
                <a:latin typeface="+mn-lt"/>
                <a:ea typeface="+mn-ea"/>
                <a:cs typeface="+mn-cs"/>
              </a:rPr>
              <a:t> array. Now, what we could do is read the list of drinks from the database, and then store them in an array that we pass to the array </a:t>
            </a:r>
            <a:r>
              <a:rPr lang="en-US" sz="1200" kern="1200" dirty="0" err="1" smtClean="0">
                <a:solidFill>
                  <a:schemeClr val="tx1"/>
                </a:solidFill>
                <a:effectLst/>
                <a:latin typeface="+mn-lt"/>
                <a:ea typeface="+mn-ea"/>
                <a:cs typeface="+mn-cs"/>
              </a:rPr>
              <a:t>adapter.That</a:t>
            </a:r>
            <a:r>
              <a:rPr lang="en-US" sz="1200" kern="1200" dirty="0" smtClean="0">
                <a:solidFill>
                  <a:schemeClr val="tx1"/>
                </a:solidFill>
                <a:effectLst/>
                <a:latin typeface="+mn-lt"/>
                <a:ea typeface="+mn-ea"/>
                <a:cs typeface="+mn-cs"/>
              </a:rPr>
              <a:t> would work, but can you think of a reason why that might be a bad idea?</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281597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our very small database, there’s no real problem in reading all of the data from the database and storing it in an array in memory. But if you have an app that stores a very large amount of data, then it’s going to take some time to read it all out of the database. It may also take a lot of memory to store it all in an array some </a:t>
            </a:r>
            <a:r>
              <a:rPr lang="en-US" sz="1200" kern="1200" dirty="0" err="1" smtClean="0">
                <a:solidFill>
                  <a:schemeClr val="tx1"/>
                </a:solidFill>
                <a:effectLst/>
                <a:latin typeface="+mn-lt"/>
                <a:ea typeface="+mn-ea"/>
                <a:cs typeface="+mn-cs"/>
              </a:rPr>
              <a:t>place.Instead</a:t>
            </a:r>
            <a:r>
              <a:rPr lang="en-US" sz="1200" kern="1200" dirty="0" smtClean="0">
                <a:solidFill>
                  <a:schemeClr val="tx1"/>
                </a:solidFill>
                <a:effectLst/>
                <a:latin typeface="+mn-lt"/>
                <a:ea typeface="+mn-ea"/>
                <a:cs typeface="+mn-cs"/>
              </a:rPr>
              <a:t>, we’re going to switch from using an </a:t>
            </a:r>
            <a:r>
              <a:rPr lang="en-US" sz="1200" kern="1200" dirty="0" err="1" smtClean="0">
                <a:solidFill>
                  <a:schemeClr val="tx1"/>
                </a:solidFill>
                <a:effectLst/>
                <a:latin typeface="+mn-lt"/>
                <a:ea typeface="+mn-ea"/>
                <a:cs typeface="+mn-cs"/>
              </a:rPr>
              <a:t>ArrayAdapter</a:t>
            </a:r>
            <a:r>
              <a:rPr lang="en-US" sz="1200" kern="1200" dirty="0" smtClean="0">
                <a:solidFill>
                  <a:schemeClr val="tx1"/>
                </a:solidFill>
                <a:effectLst/>
                <a:latin typeface="+mn-lt"/>
                <a:ea typeface="+mn-ea"/>
                <a:cs typeface="+mn-cs"/>
              </a:rPr>
              <a:t> to a </a:t>
            </a:r>
            <a:r>
              <a:rPr lang="en-US" sz="1200" kern="1200" dirty="0" err="1" smtClean="0">
                <a:solidFill>
                  <a:schemeClr val="tx1"/>
                </a:solidFill>
                <a:effectLst/>
                <a:latin typeface="+mn-lt"/>
                <a:ea typeface="+mn-ea"/>
                <a:cs typeface="+mn-cs"/>
              </a:rPr>
              <a:t>CursorAdapter</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451152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 </a:t>
            </a:r>
            <a:r>
              <a:rPr lang="en-US" sz="1200" b="1" i="0" kern="1200" dirty="0" err="1" smtClean="0">
                <a:solidFill>
                  <a:schemeClr val="tx1"/>
                </a:solidFill>
                <a:effectLst/>
                <a:latin typeface="+mn-lt"/>
                <a:ea typeface="+mn-ea"/>
                <a:cs typeface="+mn-cs"/>
              </a:rPr>
              <a:t>CursorAdapter</a:t>
            </a:r>
            <a:r>
              <a:rPr lang="en-US" sz="1200" b="1" i="0" kern="1200" dirty="0" smtClean="0">
                <a:solidFill>
                  <a:schemeClr val="tx1"/>
                </a:solidFill>
                <a:effectLst/>
                <a:latin typeface="+mn-lt"/>
                <a:ea typeface="+mn-ea"/>
                <a:cs typeface="+mn-cs"/>
              </a:rPr>
              <a:t> reads just enough data</a:t>
            </a:r>
          </a:p>
          <a:p>
            <a:pPr fontAlgn="base"/>
            <a:r>
              <a:rPr lang="en-US" sz="1200" b="0" i="0" kern="1200" dirty="0" smtClean="0">
                <a:solidFill>
                  <a:schemeClr val="tx1"/>
                </a:solidFill>
                <a:effectLst/>
                <a:latin typeface="+mn-lt"/>
                <a:ea typeface="+mn-ea"/>
                <a:cs typeface="+mn-cs"/>
              </a:rPr>
              <a:t>say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massively extended its range of artisan coffees so we need to store </a:t>
            </a:r>
            <a:r>
              <a:rPr lang="en-US" sz="1200" b="0" i="1" kern="1200" dirty="0" smtClean="0">
                <a:solidFill>
                  <a:schemeClr val="tx1"/>
                </a:solidFill>
                <a:effectLst/>
                <a:latin typeface="+mn-lt"/>
                <a:ea typeface="+mn-ea"/>
                <a:cs typeface="+mn-cs"/>
              </a:rPr>
              <a:t>300</a:t>
            </a:r>
            <a:r>
              <a:rPr lang="en-US" sz="1200" b="0" i="0" kern="1200" dirty="0" smtClean="0">
                <a:solidFill>
                  <a:schemeClr val="tx1"/>
                </a:solidFill>
                <a:effectLst/>
                <a:latin typeface="+mn-lt"/>
                <a:ea typeface="+mn-ea"/>
                <a:cs typeface="+mn-cs"/>
              </a:rPr>
              <a:t> drinks in the database. </a:t>
            </a:r>
          </a:p>
          <a:p>
            <a:pPr fontAlgn="base"/>
            <a:r>
              <a:rPr lang="en-US" sz="1200" b="0" i="0" kern="1200" dirty="0" smtClean="0">
                <a:solidFill>
                  <a:schemeClr val="tx1"/>
                </a:solidFill>
                <a:effectLst/>
                <a:latin typeface="+mn-lt"/>
                <a:ea typeface="+mn-ea"/>
                <a:cs typeface="+mn-cs"/>
              </a:rPr>
              <a:t>But we can only see a few at a time in the list.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can only display a limited number of items at one time. </a:t>
            </a:r>
          </a:p>
          <a:p>
            <a:pPr fontAlgn="base"/>
            <a:r>
              <a:rPr lang="en-US" sz="1200" b="0" i="0" kern="1200" dirty="0" smtClean="0">
                <a:solidFill>
                  <a:schemeClr val="tx1"/>
                </a:solidFill>
                <a:effectLst/>
                <a:latin typeface="+mn-lt"/>
                <a:ea typeface="+mn-ea"/>
                <a:cs typeface="+mn-cs"/>
              </a:rPr>
              <a:t>On a small device, it might only initially show, say, the first 11 coffees. </a:t>
            </a:r>
          </a:p>
          <a:p>
            <a:pPr fontAlgn="base"/>
            <a:r>
              <a:rPr lang="en-US" sz="1200" b="0" i="0" kern="1200" dirty="0" smtClean="0">
                <a:solidFill>
                  <a:schemeClr val="tx1"/>
                </a:solidFill>
                <a:effectLst/>
                <a:latin typeface="+mn-lt"/>
                <a:ea typeface="+mn-ea"/>
                <a:cs typeface="+mn-cs"/>
              </a:rPr>
              <a:t>If we were using an array, we would have to read all 300 coffees from the database into the array before we could display any on the screen.</a:t>
            </a:r>
          </a:p>
          <a:p>
            <a:pPr fontAlgn="base"/>
            <a:r>
              <a:rPr lang="en-US" sz="1200" b="0" i="0" kern="1200" dirty="0" smtClean="0">
                <a:solidFill>
                  <a:schemeClr val="tx1"/>
                </a:solidFill>
                <a:effectLst/>
                <a:latin typeface="+mn-lt"/>
                <a:ea typeface="+mn-ea"/>
                <a:cs typeface="+mn-cs"/>
              </a:rPr>
              <a:t>That’s not how it works with a </a:t>
            </a:r>
            <a:r>
              <a:rPr lang="en-US" sz="1200" b="0" i="0" kern="1200" dirty="0" err="1" smtClean="0">
                <a:solidFill>
                  <a:schemeClr val="tx1"/>
                </a:solidFill>
                <a:effectLst/>
                <a:latin typeface="+mn-lt"/>
                <a:ea typeface="+mn-ea"/>
                <a:cs typeface="+mn-cs"/>
              </a:rPr>
              <a:t>CursorAdapter</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gets displayed on the screen.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the list is first displayed, it will be sized to fit the screen. Let’s say it has space to show five items.</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590067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asks its adapter for the first five items.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doesn’t know where the data is coming from—whether it’s an array or a database—but it </a:t>
            </a:r>
            <a:r>
              <a:rPr lang="en-US" sz="1200" i="1" kern="1200" dirty="0" smtClean="0">
                <a:solidFill>
                  <a:schemeClr val="tx1"/>
                </a:solidFill>
                <a:effectLst/>
                <a:latin typeface="+mn-lt"/>
                <a:ea typeface="+mn-ea"/>
                <a:cs typeface="+mn-cs"/>
              </a:rPr>
              <a:t>does</a:t>
            </a:r>
            <a:r>
              <a:rPr lang="en-US" sz="1200" kern="1200" dirty="0" smtClean="0">
                <a:solidFill>
                  <a:schemeClr val="tx1"/>
                </a:solidFill>
                <a:effectLst/>
                <a:latin typeface="+mn-lt"/>
                <a:ea typeface="+mn-ea"/>
                <a:cs typeface="+mn-cs"/>
              </a:rPr>
              <a:t> know that it will be given the data by its adapter. So it makes a request to the adapter for the first five drinks.</a:t>
            </a:r>
          </a:p>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CursorAdapter</a:t>
            </a:r>
            <a:r>
              <a:rPr lang="en-US" sz="1200" b="1" i="0" kern="1200" dirty="0" smtClean="0">
                <a:solidFill>
                  <a:schemeClr val="tx1"/>
                </a:solidFill>
                <a:effectLst/>
                <a:latin typeface="+mn-lt"/>
                <a:ea typeface="+mn-ea"/>
                <a:cs typeface="+mn-cs"/>
              </a:rPr>
              <a:t> asks its cursor to read five rows from the database.</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a:t>
            </a:r>
            <a:r>
              <a:rPr lang="en-US" sz="1200" kern="1200" dirty="0" err="1" smtClean="0">
                <a:solidFill>
                  <a:schemeClr val="tx1"/>
                </a:solidFill>
                <a:effectLst/>
                <a:latin typeface="+mn-lt"/>
                <a:ea typeface="+mn-ea"/>
                <a:cs typeface="+mn-cs"/>
              </a:rPr>
              <a:t>CursorAdapter</a:t>
            </a:r>
            <a:r>
              <a:rPr lang="en-US" sz="1200" kern="1200" dirty="0" smtClean="0">
                <a:solidFill>
                  <a:schemeClr val="tx1"/>
                </a:solidFill>
                <a:effectLst/>
                <a:latin typeface="+mn-lt"/>
                <a:ea typeface="+mn-ea"/>
                <a:cs typeface="+mn-cs"/>
              </a:rPr>
              <a:t> is given a cursor when it’s constructed, and it will ask the cursor for data only when it needs it.</a:t>
            </a:r>
          </a:p>
          <a:p>
            <a:pPr fontAlgn="base"/>
            <a:r>
              <a:rPr lang="en-US" sz="1200" b="1" i="0" kern="1200" dirty="0" smtClean="0">
                <a:solidFill>
                  <a:schemeClr val="tx1"/>
                </a:solidFill>
                <a:effectLst/>
                <a:latin typeface="+mn-lt"/>
                <a:ea typeface="+mn-ea"/>
                <a:cs typeface="+mn-cs"/>
              </a:rPr>
              <a:t>The cursor reads the first five rows from the database.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Even though the database table contains 300 rows, the cursor only needs to read the first five. That’s a lot more efficient, and it means that the screen can start displaying data much sooner.</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903358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user scrolls the list.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As the user scrolls the list, the </a:t>
            </a:r>
            <a:r>
              <a:rPr lang="en-US" sz="1200" kern="1200" dirty="0" err="1" smtClean="0">
                <a:solidFill>
                  <a:schemeClr val="tx1"/>
                </a:solidFill>
                <a:effectLst/>
                <a:latin typeface="+mn-lt"/>
                <a:ea typeface="+mn-ea"/>
                <a:cs typeface="+mn-cs"/>
              </a:rPr>
              <a:t>CursorAdapter</a:t>
            </a:r>
            <a:r>
              <a:rPr lang="en-US" sz="1200" kern="1200" dirty="0" smtClean="0">
                <a:solidFill>
                  <a:schemeClr val="tx1"/>
                </a:solidFill>
                <a:effectLst/>
                <a:latin typeface="+mn-lt"/>
                <a:ea typeface="+mn-ea"/>
                <a:cs typeface="+mn-cs"/>
              </a:rPr>
              <a:t> asks the cursor to read a few more rows from the database. If the user scrolls the list just a little, and uncovers one new item, the cursor will read one more row from the database.</a:t>
            </a:r>
          </a:p>
          <a:p>
            <a:pPr fontAlgn="base"/>
            <a:r>
              <a:rPr lang="en-US" sz="1200" b="0" i="0" kern="1200" dirty="0" smtClean="0">
                <a:solidFill>
                  <a:schemeClr val="tx1"/>
                </a:solidFill>
                <a:effectLst/>
                <a:latin typeface="+mn-lt"/>
                <a:ea typeface="+mn-ea"/>
                <a:cs typeface="+mn-cs"/>
              </a:rPr>
              <a:t>So a </a:t>
            </a:r>
            <a:r>
              <a:rPr lang="en-US" sz="1200" b="0" i="0" kern="1200" dirty="0" err="1" smtClean="0">
                <a:solidFill>
                  <a:schemeClr val="tx1"/>
                </a:solidFill>
                <a:effectLst/>
                <a:latin typeface="+mn-lt"/>
                <a:ea typeface="+mn-ea"/>
                <a:cs typeface="+mn-cs"/>
              </a:rPr>
              <a:t>CursorAdapter</a:t>
            </a:r>
            <a:r>
              <a:rPr lang="en-US" sz="1200" b="0" i="0" kern="1200" dirty="0" smtClean="0">
                <a:solidFill>
                  <a:schemeClr val="tx1"/>
                </a:solidFill>
                <a:effectLst/>
                <a:latin typeface="+mn-lt"/>
                <a:ea typeface="+mn-ea"/>
                <a:cs typeface="+mn-cs"/>
              </a:rPr>
              <a:t> is a lot more efficient than the </a:t>
            </a:r>
            <a:r>
              <a:rPr lang="en-US" sz="1200" b="0" i="0" kern="1200" dirty="0" err="1" smtClean="0">
                <a:solidFill>
                  <a:schemeClr val="tx1"/>
                </a:solidFill>
                <a:effectLst/>
                <a:latin typeface="+mn-lt"/>
                <a:ea typeface="+mn-ea"/>
                <a:cs typeface="+mn-cs"/>
              </a:rPr>
              <a:t>ArrayAdapter</a:t>
            </a:r>
            <a:r>
              <a:rPr lang="en-US" sz="1200" b="0" i="0" kern="1200" dirty="0" smtClean="0">
                <a:solidFill>
                  <a:schemeClr val="tx1"/>
                </a:solidFill>
                <a:effectLst/>
                <a:latin typeface="+mn-lt"/>
                <a:ea typeface="+mn-ea"/>
                <a:cs typeface="+mn-cs"/>
              </a:rPr>
              <a:t>. It only reads the data it needs. That means it’s faster and takes up less memory, and speed and memory are both important things to keep in mind.</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164036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 </a:t>
            </a:r>
            <a:r>
              <a:rPr lang="en-US" sz="1200" b="1" i="0" kern="1200" dirty="0" err="1" smtClean="0">
                <a:solidFill>
                  <a:schemeClr val="tx1"/>
                </a:solidFill>
                <a:effectLst/>
                <a:latin typeface="+mn-lt"/>
                <a:ea typeface="+mn-ea"/>
                <a:cs typeface="+mn-cs"/>
              </a:rPr>
              <a:t>SimpleCursorAdapter</a:t>
            </a:r>
            <a:r>
              <a:rPr lang="en-US" sz="1200" b="1" i="0" kern="1200" dirty="0" smtClean="0">
                <a:solidFill>
                  <a:schemeClr val="tx1"/>
                </a:solidFill>
                <a:effectLst/>
                <a:latin typeface="+mn-lt"/>
                <a:ea typeface="+mn-ea"/>
                <a:cs typeface="+mn-cs"/>
              </a:rPr>
              <a:t> maps data to views</a:t>
            </a:r>
          </a:p>
          <a:p>
            <a:pPr fontAlgn="base"/>
            <a:r>
              <a:rPr lang="en-US" sz="1200" kern="1200" dirty="0" smtClean="0">
                <a:solidFill>
                  <a:schemeClr val="tx1"/>
                </a:solidFill>
                <a:effectLst/>
                <a:latin typeface="+mn-lt"/>
                <a:ea typeface="+mn-ea"/>
                <a:cs typeface="+mn-cs"/>
              </a:rPr>
              <a:t>We’re going to create a simple cursor adapter to use with our app. A </a:t>
            </a:r>
            <a:r>
              <a:rPr lang="en-US" sz="1200" kern="1200" dirty="0" err="1" smtClean="0">
                <a:solidFill>
                  <a:schemeClr val="tx1"/>
                </a:solidFill>
                <a:effectLst/>
                <a:latin typeface="+mn-lt"/>
                <a:ea typeface="+mn-ea"/>
                <a:cs typeface="+mn-cs"/>
              </a:rPr>
              <a:t>SimpleCursorAdapter</a:t>
            </a:r>
            <a:r>
              <a:rPr lang="en-US" sz="1200" kern="1200" dirty="0" smtClean="0">
                <a:solidFill>
                  <a:schemeClr val="tx1"/>
                </a:solidFill>
                <a:effectLst/>
                <a:latin typeface="+mn-lt"/>
                <a:ea typeface="+mn-ea"/>
                <a:cs typeface="+mn-cs"/>
              </a:rPr>
              <a:t> is an implementation of </a:t>
            </a:r>
            <a:r>
              <a:rPr lang="en-US" sz="1200" kern="1200" dirty="0" err="1" smtClean="0">
                <a:solidFill>
                  <a:schemeClr val="tx1"/>
                </a:solidFill>
                <a:effectLst/>
                <a:latin typeface="+mn-lt"/>
                <a:ea typeface="+mn-ea"/>
                <a:cs typeface="+mn-cs"/>
              </a:rPr>
              <a:t>CursorAdapter</a:t>
            </a:r>
            <a:r>
              <a:rPr lang="en-US" sz="1200" kern="1200" dirty="0" smtClean="0">
                <a:solidFill>
                  <a:schemeClr val="tx1"/>
                </a:solidFill>
                <a:effectLst/>
                <a:latin typeface="+mn-lt"/>
                <a:ea typeface="+mn-ea"/>
                <a:cs typeface="+mn-cs"/>
              </a:rPr>
              <a:t> that can be used in most cases where you need to display cursor data in a list view. It takes columns from a cursor, and maps them to </a:t>
            </a:r>
            <a:r>
              <a:rPr lang="en-US" sz="1200" kern="1200" dirty="0" err="1" smtClean="0">
                <a:solidFill>
                  <a:schemeClr val="tx1"/>
                </a:solidFill>
                <a:effectLst/>
                <a:latin typeface="+mn-lt"/>
                <a:ea typeface="+mn-ea"/>
                <a:cs typeface="+mn-cs"/>
              </a:rPr>
              <a:t>TextViews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ImageViews</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02880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In our case, we want to display a list of drink names in our </a:t>
            </a:r>
            <a:r>
              <a:rPr lang="en-US" sz="1200" kern="1200" dirty="0" err="1" smtClean="0">
                <a:solidFill>
                  <a:schemeClr val="tx1"/>
                </a:solidFill>
                <a:effectLst/>
                <a:latin typeface="+mn-lt"/>
                <a:ea typeface="+mn-ea"/>
                <a:cs typeface="+mn-cs"/>
              </a:rPr>
              <a:t>DrinkCategoryActivity</a:t>
            </a:r>
            <a:r>
              <a:rPr lang="en-US" sz="1200" kern="1200" dirty="0" smtClean="0">
                <a:solidFill>
                  <a:schemeClr val="tx1"/>
                </a:solidFill>
                <a:effectLst/>
                <a:latin typeface="+mn-lt"/>
                <a:ea typeface="+mn-ea"/>
                <a:cs typeface="+mn-cs"/>
              </a:rPr>
              <a:t> list view, so we’ll use a simple cursor adapter to map the name of each drink to a text view in the list view: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436739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FIRST, CREATE THE CURSOR</a:t>
            </a:r>
          </a:p>
          <a:p>
            <a:pPr fontAlgn="base"/>
            <a:r>
              <a:rPr lang="en-US" sz="1200" kern="1200" dirty="0" smtClean="0">
                <a:solidFill>
                  <a:schemeClr val="tx1"/>
                </a:solidFill>
                <a:effectLst/>
                <a:latin typeface="+mn-lt"/>
                <a:ea typeface="+mn-ea"/>
                <a:cs typeface="+mn-cs"/>
              </a:rPr>
              <a:t>The first thing to think about when creating a cursor to use with a cursor adapter is what columns the cursor needs to contain. The cursor should include all the columns that need to be displayed in the list view, along with a column called _id. The _id column must be included, or the cursor adapter won’t work. We need to give the cursor the primary key column in a table the name _id. This is so integral to Android that </a:t>
            </a:r>
            <a:r>
              <a:rPr lang="en-US" sz="1200" i="1" kern="1200" dirty="0" smtClean="0">
                <a:solidFill>
                  <a:schemeClr val="tx1"/>
                </a:solidFill>
                <a:effectLst/>
                <a:latin typeface="+mn-lt"/>
                <a:ea typeface="+mn-ea"/>
                <a:cs typeface="+mn-cs"/>
              </a:rPr>
              <a:t>the cursor adapter assumes that this column will be there</a:t>
            </a:r>
            <a:r>
              <a:rPr lang="en-US" sz="1200" kern="1200" dirty="0" smtClean="0">
                <a:solidFill>
                  <a:schemeClr val="tx1"/>
                </a:solidFill>
                <a:effectLst/>
                <a:latin typeface="+mn-lt"/>
                <a:ea typeface="+mn-ea"/>
                <a:cs typeface="+mn-cs"/>
              </a:rPr>
              <a:t>, and uses it to uniquely identify each row in the cursor. When you use a cursor adapter with a list view, the list view uses this column to identify which row the user has clicked.</a:t>
            </a:r>
          </a:p>
          <a:p>
            <a:pPr fontAlgn="base"/>
            <a:r>
              <a:rPr lang="en-US" sz="1200" kern="1200" dirty="0" smtClean="0">
                <a:solidFill>
                  <a:schemeClr val="tx1"/>
                </a:solidFill>
                <a:effectLst/>
                <a:latin typeface="+mn-lt"/>
                <a:ea typeface="+mn-ea"/>
                <a:cs typeface="+mn-cs"/>
              </a:rPr>
              <a:t>As we’re using a cursor adapter to display the names of the drinks, our cursor must contain the _id and NAME columns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925883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To create a simple cursor adapter, you need to tell it how you want the data to be displayed, which cursor to use, and which columns should be mapped to which views. Here’s how you’d create a simple cursor adapter to display a list of drink names:</a:t>
            </a:r>
          </a:p>
          <a:p>
            <a:pPr fontAlgn="base"/>
            <a:r>
              <a:rPr lang="en-US" sz="1200" b="0" i="0" kern="1200" dirty="0" smtClean="0">
                <a:solidFill>
                  <a:schemeClr val="tx1"/>
                </a:solidFill>
                <a:effectLst/>
                <a:latin typeface="+mn-lt"/>
                <a:ea typeface="+mn-ea"/>
                <a:cs typeface="+mn-cs"/>
              </a:rPr>
              <a:t>Just as we did with the array adapter, we’re using </a:t>
            </a:r>
            <a:r>
              <a:rPr lang="en-US" dirty="0" smtClean="0"/>
              <a:t>android.R.layout.simple_list_item_1</a:t>
            </a:r>
            <a:r>
              <a:rPr lang="en-US" sz="1200" b="0" i="0" kern="1200" dirty="0" smtClean="0">
                <a:solidFill>
                  <a:schemeClr val="tx1"/>
                </a:solidFill>
                <a:effectLst/>
                <a:latin typeface="+mn-lt"/>
                <a:ea typeface="+mn-ea"/>
                <a:cs typeface="+mn-cs"/>
              </a:rPr>
              <a:t> to tell Android that we want to display each row in the cursor as a single text view in the list view. This text view has an ID of </a:t>
            </a:r>
            <a:r>
              <a:rPr lang="en-US" dirty="0" smtClean="0"/>
              <a:t>android.R.id.text1</a:t>
            </a:r>
            <a:r>
              <a:rPr lang="en-US" sz="1200" b="0" i="0" kern="1200" dirty="0" smtClean="0">
                <a:solidFill>
                  <a:schemeClr val="tx1"/>
                </a:solidFill>
                <a:effectLst/>
                <a:latin typeface="+mn-lt"/>
                <a:ea typeface="+mn-ea"/>
                <a:cs typeface="+mn-cs"/>
              </a:rPr>
              <a:t>.</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50867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Update the Drink code in </a:t>
            </a:r>
            <a:r>
              <a:rPr lang="en-US" sz="1200" b="1" i="0" kern="1200" dirty="0" err="1" smtClean="0">
                <a:solidFill>
                  <a:schemeClr val="tx1"/>
                </a:solidFill>
                <a:effectLst/>
                <a:latin typeface="+mn-lt"/>
                <a:ea typeface="+mn-ea"/>
                <a:cs typeface="+mn-cs"/>
              </a:rPr>
              <a:t>DrinkActivity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DrinkActivity</a:t>
            </a:r>
            <a:r>
              <a:rPr lang="en-US" sz="1200" b="0" i="0" kern="1200" dirty="0" smtClean="0">
                <a:solidFill>
                  <a:schemeClr val="tx1"/>
                </a:solidFill>
                <a:effectLst/>
                <a:latin typeface="+mn-lt"/>
                <a:ea typeface="+mn-ea"/>
                <a:cs typeface="+mn-cs"/>
              </a:rPr>
              <a:t> uses the Drink class to display the details it has for a given drink. We’ll change the activity so that it retrieves the record for that drink from the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database.</a:t>
            </a:r>
          </a:p>
          <a:p>
            <a:pPr fontAlgn="base"/>
            <a:r>
              <a:rPr lang="en-US" sz="1200" b="1" i="0" kern="1200" dirty="0" smtClean="0">
                <a:solidFill>
                  <a:schemeClr val="tx1"/>
                </a:solidFill>
                <a:effectLst/>
                <a:latin typeface="+mn-lt"/>
                <a:ea typeface="+mn-ea"/>
                <a:cs typeface="+mn-cs"/>
              </a:rPr>
              <a:t>Update the Drink code in </a:t>
            </a:r>
            <a:r>
              <a:rPr lang="en-US" sz="1200" b="1" i="0" kern="1200" dirty="0" err="1" smtClean="0">
                <a:solidFill>
                  <a:schemeClr val="tx1"/>
                </a:solidFill>
                <a:effectLst/>
                <a:latin typeface="+mn-lt"/>
                <a:ea typeface="+mn-ea"/>
                <a:cs typeface="+mn-cs"/>
              </a:rPr>
              <a:t>DrinkCategoryActivity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DrinkCategoryActivity</a:t>
            </a:r>
            <a:r>
              <a:rPr lang="en-US" sz="1200" b="0" i="0" kern="1200" dirty="0" smtClean="0">
                <a:solidFill>
                  <a:schemeClr val="tx1"/>
                </a:solidFill>
                <a:effectLst/>
                <a:latin typeface="+mn-lt"/>
                <a:ea typeface="+mn-ea"/>
                <a:cs typeface="+mn-cs"/>
              </a:rPr>
              <a:t> uses the Drink class to display a list of all the drinks. We’ll change this so that the activity displays a list of all the records in the DRINK table.</a:t>
            </a:r>
          </a:p>
          <a:p>
            <a:pPr fontAlgn="base"/>
            <a:r>
              <a:rPr lang="en-US" sz="1200" b="1" i="0" kern="1200" dirty="0" smtClean="0">
                <a:solidFill>
                  <a:schemeClr val="tx1"/>
                </a:solidFill>
                <a:effectLst/>
                <a:latin typeface="+mn-lt"/>
                <a:ea typeface="+mn-ea"/>
                <a:cs typeface="+mn-cs"/>
              </a:rPr>
              <a:t>Let users choose their favorite drinks.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a:rPr>
              <a:t>Chapter 11</a:t>
            </a:r>
            <a:r>
              <a:rPr lang="en-US" sz="1200" b="0" i="0" kern="1200" dirty="0" smtClean="0">
                <a:solidFill>
                  <a:schemeClr val="tx1"/>
                </a:solidFill>
                <a:effectLst/>
                <a:latin typeface="+mn-lt"/>
                <a:ea typeface="+mn-ea"/>
                <a:cs typeface="+mn-cs"/>
              </a:rPr>
              <a:t>, we upgraded the database so that the DRINK table includes a FAVORITE column. We’ll change the app so that users can flag which drinks are their favorites, and display a list of these favorites in </a:t>
            </a:r>
            <a:r>
              <a:rPr lang="en-US" sz="1200" b="0" i="0" kern="1200" dirty="0" err="1" smtClean="0">
                <a:solidFill>
                  <a:schemeClr val="tx1"/>
                </a:solidFill>
                <a:effectLst/>
                <a:latin typeface="+mn-lt"/>
                <a:ea typeface="+mn-ea"/>
                <a:cs typeface="+mn-cs"/>
              </a:rPr>
              <a:t>TopLevelActivity</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397269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general form of the </a:t>
            </a:r>
            <a:r>
              <a:rPr lang="en-US" dirty="0" err="1" smtClean="0"/>
              <a:t>SimpleCursorAdapter</a:t>
            </a:r>
            <a:r>
              <a:rPr lang="en-US" sz="1200" b="0" i="0" kern="1200" dirty="0" smtClean="0">
                <a:solidFill>
                  <a:schemeClr val="tx1"/>
                </a:solidFill>
                <a:effectLst/>
                <a:latin typeface="+mn-lt"/>
                <a:ea typeface="+mn-ea"/>
                <a:cs typeface="+mn-cs"/>
              </a:rPr>
              <a:t> constructor looks like this:</a:t>
            </a:r>
          </a:p>
          <a:p>
            <a:pPr fontAlgn="base"/>
            <a:r>
              <a:rPr lang="en-US" sz="1200" b="0" i="0" kern="1200" dirty="0" smtClean="0">
                <a:solidFill>
                  <a:schemeClr val="tx1"/>
                </a:solidFill>
                <a:effectLst/>
                <a:latin typeface="+mn-lt"/>
                <a:ea typeface="+mn-ea"/>
                <a:cs typeface="+mn-cs"/>
              </a:rPr>
              <a:t>The context and layout parameters are exactly the same ones you used when you created an array adapter. context is the current context, and layout says how you want to display the data. Instead of saying which array we need to get our data from, we need to specify which cursor contains the data using the cursor parameter. You then use </a:t>
            </a:r>
            <a:r>
              <a:rPr lang="en-US" sz="1200" b="0" i="0" kern="1200" dirty="0" err="1" smtClean="0">
                <a:solidFill>
                  <a:schemeClr val="tx1"/>
                </a:solidFill>
                <a:effectLst/>
                <a:latin typeface="+mn-lt"/>
                <a:ea typeface="+mn-ea"/>
                <a:cs typeface="+mn-cs"/>
              </a:rPr>
              <a:t>fromColumns</a:t>
            </a:r>
            <a:r>
              <a:rPr lang="en-US" sz="1200" b="0" i="0" kern="1200" dirty="0" smtClean="0">
                <a:solidFill>
                  <a:schemeClr val="tx1"/>
                </a:solidFill>
                <a:effectLst/>
                <a:latin typeface="+mn-lt"/>
                <a:ea typeface="+mn-ea"/>
                <a:cs typeface="+mn-cs"/>
              </a:rPr>
              <a:t> to specify which columns in the cursor you want to use, and </a:t>
            </a:r>
            <a:r>
              <a:rPr lang="en-US" sz="1200" b="0" i="0" kern="1200" dirty="0" err="1" smtClean="0">
                <a:solidFill>
                  <a:schemeClr val="tx1"/>
                </a:solidFill>
                <a:effectLst/>
                <a:latin typeface="+mn-lt"/>
                <a:ea typeface="+mn-ea"/>
                <a:cs typeface="+mn-cs"/>
              </a:rPr>
              <a:t>toViews</a:t>
            </a:r>
            <a:r>
              <a:rPr lang="en-US" sz="1200" b="0" i="0" kern="1200" dirty="0" smtClean="0">
                <a:solidFill>
                  <a:schemeClr val="tx1"/>
                </a:solidFill>
                <a:effectLst/>
                <a:latin typeface="+mn-lt"/>
                <a:ea typeface="+mn-ea"/>
                <a:cs typeface="+mn-cs"/>
              </a:rPr>
              <a:t> to say which views you want to display them in.</a:t>
            </a:r>
          </a:p>
          <a:p>
            <a:pPr fontAlgn="base"/>
            <a:r>
              <a:rPr lang="en-US" sz="1200" b="0" i="0" kern="1200" dirty="0" smtClean="0">
                <a:solidFill>
                  <a:schemeClr val="tx1"/>
                </a:solidFill>
                <a:effectLst/>
                <a:latin typeface="+mn-lt"/>
                <a:ea typeface="+mn-ea"/>
                <a:cs typeface="+mn-cs"/>
              </a:rPr>
              <a:t>The flags parameter is generally set to 0, which is the default. The alternative is to set it to FLAG_REGISTER_CONTENT_OBSERVER to register a content observer that will be notified when the content changes. We’re not covering this here, as it can lead to memory leaks. Later in the chapter, you’ll see how to deal with the underlying data changing.</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897674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Closing the cursor and database</a:t>
            </a:r>
          </a:p>
          <a:p>
            <a:pPr fontAlgn="base"/>
            <a:r>
              <a:rPr lang="en-US" sz="1200" b="0" i="0" kern="1200" dirty="0" smtClean="0">
                <a:solidFill>
                  <a:schemeClr val="tx1"/>
                </a:solidFill>
                <a:effectLst/>
                <a:latin typeface="+mn-lt"/>
                <a:ea typeface="+mn-ea"/>
                <a:cs typeface="+mn-cs"/>
              </a:rPr>
              <a:t>When we introduced you to cursors earlier in the chapter, we said that you needed to close the cursor and database after you’d finished with it in order to release their resources. In our </a:t>
            </a:r>
            <a:r>
              <a:rPr lang="en-US" sz="1200" b="0" i="0" kern="1200" dirty="0" err="1" smtClean="0">
                <a:solidFill>
                  <a:schemeClr val="tx1"/>
                </a:solidFill>
                <a:effectLst/>
                <a:latin typeface="+mn-lt"/>
                <a:ea typeface="+mn-ea"/>
                <a:cs typeface="+mn-cs"/>
              </a:rPr>
              <a:t>DrinkActivity</a:t>
            </a:r>
            <a:r>
              <a:rPr lang="en-US" sz="1200" b="0" i="0" kern="1200" dirty="0" smtClean="0">
                <a:solidFill>
                  <a:schemeClr val="tx1"/>
                </a:solidFill>
                <a:effectLst/>
                <a:latin typeface="+mn-lt"/>
                <a:ea typeface="+mn-ea"/>
                <a:cs typeface="+mn-cs"/>
              </a:rPr>
              <a:t> code, we used a cursor to retrieve drink details from the database, and once we’d used these values with our views, we immediately closed the cursor and database.</a:t>
            </a:r>
          </a:p>
          <a:p>
            <a:pPr fontAlgn="base"/>
            <a:r>
              <a:rPr lang="en-US" sz="1200" b="0" i="0" kern="1200" dirty="0" smtClean="0">
                <a:solidFill>
                  <a:schemeClr val="tx1"/>
                </a:solidFill>
                <a:effectLst/>
                <a:latin typeface="+mn-lt"/>
                <a:ea typeface="+mn-ea"/>
                <a:cs typeface="+mn-cs"/>
              </a:rPr>
              <a:t>When you use a cursor adapter, it works slightly differently; the cursor adapter needs the cursor to stay open in case it needs to retrieve more data from it. This will happen if the user scrolls down the list of items in the list view, and needs to see more data.</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266045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This means that you can’t immediately close the cursor and database once you’ve used the </a:t>
            </a:r>
            <a:r>
              <a:rPr lang="en-US" sz="1200" kern="1200" dirty="0" err="1" smtClean="0">
                <a:solidFill>
                  <a:schemeClr val="tx1"/>
                </a:solidFill>
                <a:effectLst/>
                <a:latin typeface="+mn-lt"/>
                <a:ea typeface="+mn-ea"/>
                <a:cs typeface="+mn-cs"/>
              </a:rPr>
              <a:t>setAdapter</a:t>
            </a:r>
            <a:r>
              <a:rPr lang="en-US" sz="1200" kern="1200" dirty="0" smtClean="0">
                <a:solidFill>
                  <a:schemeClr val="tx1"/>
                </a:solidFill>
                <a:effectLst/>
                <a:latin typeface="+mn-lt"/>
                <a:ea typeface="+mn-ea"/>
                <a:cs typeface="+mn-cs"/>
              </a:rPr>
              <a:t>() method to connect it to your list view. Instead, you can use the activity’s </a:t>
            </a:r>
            <a:r>
              <a:rPr lang="en-US" sz="1200" kern="1200" dirty="0" err="1" smtClean="0">
                <a:solidFill>
                  <a:schemeClr val="tx1"/>
                </a:solidFill>
                <a:effectLst/>
                <a:latin typeface="+mn-lt"/>
                <a:ea typeface="+mn-ea"/>
                <a:cs typeface="+mn-cs"/>
              </a:rPr>
              <a:t>onDestroy</a:t>
            </a:r>
            <a:r>
              <a:rPr lang="en-US" sz="1200" kern="1200" dirty="0" smtClean="0">
                <a:solidFill>
                  <a:schemeClr val="tx1"/>
                </a:solidFill>
                <a:effectLst/>
                <a:latin typeface="+mn-lt"/>
                <a:ea typeface="+mn-ea"/>
                <a:cs typeface="+mn-cs"/>
              </a:rPr>
              <a:t>() method to close them. As the activity’s being destroyed, there’s no further need for the cursor or database connection, so they can be closed: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2102836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810183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439499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But now the data is being read from the database. In fact, you can now delete the </a:t>
            </a:r>
            <a:r>
              <a:rPr lang="en-US" sz="1200" kern="1200" dirty="0" err="1" smtClean="0">
                <a:solidFill>
                  <a:schemeClr val="tx1"/>
                </a:solidFill>
                <a:effectLst/>
                <a:latin typeface="+mn-lt"/>
                <a:ea typeface="+mn-ea"/>
                <a:cs typeface="+mn-cs"/>
              </a:rPr>
              <a:t>Drink.java</a:t>
            </a:r>
            <a:r>
              <a:rPr lang="en-US" sz="1200" kern="1200" dirty="0" smtClean="0">
                <a:solidFill>
                  <a:schemeClr val="tx1"/>
                </a:solidFill>
                <a:effectLst/>
                <a:latin typeface="+mn-lt"/>
                <a:ea typeface="+mn-ea"/>
                <a:cs typeface="+mn-cs"/>
              </a:rPr>
              <a:t> code, because we no longer need the array of drinks. Every piece of data we need is now coming from the database.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427207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621213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change the </a:t>
            </a:r>
            <a:r>
              <a:rPr lang="en-US" sz="1200" kern="1200" dirty="0" err="1" smtClean="0">
                <a:solidFill>
                  <a:schemeClr val="tx1"/>
                </a:solidFill>
                <a:effectLst/>
                <a:latin typeface="+mn-lt"/>
                <a:ea typeface="+mn-ea"/>
                <a:cs typeface="+mn-cs"/>
              </a:rPr>
              <a:t>Starbuzz</a:t>
            </a:r>
            <a:r>
              <a:rPr lang="en-US" sz="1200" kern="1200" dirty="0" smtClean="0">
                <a:solidFill>
                  <a:schemeClr val="tx1"/>
                </a:solidFill>
                <a:effectLst/>
                <a:latin typeface="+mn-lt"/>
                <a:ea typeface="+mn-ea"/>
                <a:cs typeface="+mn-cs"/>
              </a:rPr>
              <a:t> top-level activity by adding the users favorite drinks to it, and allowing them to click straight through to the drink they select.</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9410618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563924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That’s enough to make sure the value of the FAVORITE column is displayed in the checkbox. Next, we need to get the checkbox to update the database when it’s clicked.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124816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it will look like</a:t>
            </a:r>
            <a:r>
              <a:rPr lang="en-US" baseline="0" dirty="0" smtClean="0"/>
              <a:t> moving forward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137760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want to update the DRINK table’s FAVORITE column with the value of the checkbox, and we can do this using the </a:t>
            </a:r>
            <a:r>
              <a:rPr lang="en-US" dirty="0" smtClean="0"/>
              <a:t>update()</a:t>
            </a:r>
            <a:r>
              <a:rPr lang="en-US" sz="1200" b="0" i="0" kern="1200" dirty="0" smtClean="0">
                <a:solidFill>
                  <a:schemeClr val="tx1"/>
                </a:solidFill>
                <a:effectLst/>
                <a:latin typeface="+mn-lt"/>
                <a:ea typeface="+mn-ea"/>
                <a:cs typeface="+mn-cs"/>
              </a:rPr>
              <a:t> method.</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64</a:t>
            </a:fld>
            <a:endParaRPr lang="en-US"/>
          </a:p>
        </p:txBody>
      </p:sp>
    </p:spTree>
    <p:extLst>
      <p:ext uri="{BB962C8B-B14F-4D97-AF65-F5344CB8AC3E}">
        <p14:creationId xmlns:p14="http://schemas.microsoft.com/office/powerpoint/2010/main" val="16944181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65</a:t>
            </a:fld>
            <a:endParaRPr lang="en-US"/>
          </a:p>
        </p:txBody>
      </p:sp>
    </p:spTree>
    <p:extLst>
      <p:ext uri="{BB962C8B-B14F-4D97-AF65-F5344CB8AC3E}">
        <p14:creationId xmlns:p14="http://schemas.microsoft.com/office/powerpoint/2010/main" val="1353409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66</a:t>
            </a:fld>
            <a:endParaRPr lang="en-US"/>
          </a:p>
        </p:txBody>
      </p:sp>
    </p:spTree>
    <p:extLst>
      <p:ext uri="{BB962C8B-B14F-4D97-AF65-F5344CB8AC3E}">
        <p14:creationId xmlns:p14="http://schemas.microsoft.com/office/powerpoint/2010/main" val="1508094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Display favorites in </a:t>
            </a:r>
            <a:r>
              <a:rPr lang="en-US" sz="1200" b="1" i="0" kern="1200" dirty="0" err="1" smtClean="0">
                <a:solidFill>
                  <a:schemeClr val="tx1"/>
                </a:solidFill>
                <a:effectLst/>
                <a:latin typeface="+mn-lt"/>
                <a:ea typeface="+mn-ea"/>
                <a:cs typeface="+mn-cs"/>
              </a:rPr>
              <a:t>TopLevelActivity</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final thing we need to do is display the user’s favorite drinks in </a:t>
            </a:r>
            <a:r>
              <a:rPr lang="en-US" sz="1200" b="0" i="0" kern="1200" dirty="0" err="1" smtClean="0">
                <a:solidFill>
                  <a:schemeClr val="tx1"/>
                </a:solidFill>
                <a:effectLst/>
                <a:latin typeface="+mn-lt"/>
                <a:ea typeface="+mn-ea"/>
                <a:cs typeface="+mn-cs"/>
              </a:rPr>
              <a:t>TopLevelActivity</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We need to add a new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to the layout.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will display a list of the user’s favorite drinks.</a:t>
            </a:r>
          </a:p>
          <a:p>
            <a:pPr fontAlgn="base"/>
            <a:r>
              <a:rPr lang="en-US" sz="1200" b="1" i="0" kern="1200" dirty="0" smtClean="0">
                <a:solidFill>
                  <a:schemeClr val="tx1"/>
                </a:solidFill>
                <a:effectLst/>
                <a:latin typeface="+mn-lt"/>
                <a:ea typeface="+mn-ea"/>
                <a:cs typeface="+mn-cs"/>
              </a:rPr>
              <a:t>We need to populate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populate the list with the user’s favorite drinks from the database.</a:t>
            </a:r>
          </a:p>
          <a:p>
            <a:pPr fontAlgn="base"/>
            <a:r>
              <a:rPr lang="en-US" sz="1200" b="1" i="0" kern="1200" dirty="0" smtClean="0">
                <a:solidFill>
                  <a:schemeClr val="tx1"/>
                </a:solidFill>
                <a:effectLst/>
                <a:latin typeface="+mn-lt"/>
                <a:ea typeface="+mn-ea"/>
                <a:cs typeface="+mn-cs"/>
              </a:rPr>
              <a:t>We need to get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to respond to clicks.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the user clicks on one of their favorite drinks, we’ll display details of the drink in </a:t>
            </a:r>
            <a:r>
              <a:rPr lang="en-US" sz="1200" b="0" i="0" kern="1200" dirty="0" err="1" smtClean="0">
                <a:solidFill>
                  <a:schemeClr val="tx1"/>
                </a:solidFill>
                <a:effectLst/>
                <a:latin typeface="+mn-lt"/>
                <a:ea typeface="+mn-ea"/>
                <a:cs typeface="+mn-cs"/>
              </a:rPr>
              <a:t>DrinkActivity</a:t>
            </a:r>
            <a:r>
              <a:rPr lang="en-US" sz="1200" b="0" i="0" kern="1200" dirty="0" smtClean="0">
                <a:solidFill>
                  <a:schemeClr val="tx1"/>
                </a:solidFill>
                <a:effectLst/>
                <a:latin typeface="+mn-lt"/>
                <a:ea typeface="+mn-ea"/>
                <a:cs typeface="+mn-cs"/>
              </a:rPr>
              <a:t>.</a:t>
            </a:r>
          </a:p>
          <a:p>
            <a:r>
              <a:rPr lang="en-US" dirty="0" smtClean="0"/>
              <a:t/>
            </a:r>
            <a:br>
              <a:rPr lang="en-US" dirty="0" smtClean="0"/>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67</a:t>
            </a:fld>
            <a:endParaRPr lang="en-US"/>
          </a:p>
        </p:txBody>
      </p:sp>
    </p:spTree>
    <p:extLst>
      <p:ext uri="{BB962C8B-B14F-4D97-AF65-F5344CB8AC3E}">
        <p14:creationId xmlns:p14="http://schemas.microsoft.com/office/powerpoint/2010/main" val="20210741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68</a:t>
            </a:fld>
            <a:endParaRPr lang="en-US"/>
          </a:p>
        </p:txBody>
      </p:sp>
    </p:spTree>
    <p:extLst>
      <p:ext uri="{BB962C8B-B14F-4D97-AF65-F5344CB8AC3E}">
        <p14:creationId xmlns:p14="http://schemas.microsoft.com/office/powerpoint/2010/main" val="89994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We need to create a cursor to populate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cursor will return all drinks where the FAVORITE column has been set to 1—all drinks that the user has flagged as being a favorite. Just as we did in our code for </a:t>
            </a:r>
            <a:r>
              <a:rPr lang="en-US" sz="1200" b="0" i="0" kern="1200" dirty="0" err="1" smtClean="0">
                <a:solidFill>
                  <a:schemeClr val="tx1"/>
                </a:solidFill>
                <a:effectLst/>
                <a:latin typeface="+mn-lt"/>
                <a:ea typeface="+mn-ea"/>
                <a:cs typeface="+mn-cs"/>
              </a:rPr>
              <a:t>DrinkCategoryActivity</a:t>
            </a:r>
            <a:r>
              <a:rPr lang="en-US" sz="1200" b="0" i="0" kern="1200" dirty="0" smtClean="0">
                <a:solidFill>
                  <a:schemeClr val="tx1"/>
                </a:solidFill>
                <a:effectLst/>
                <a:latin typeface="+mn-lt"/>
                <a:ea typeface="+mn-ea"/>
                <a:cs typeface="+mn-cs"/>
              </a:rPr>
              <a:t>, we can connect the cursor to the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using a </a:t>
            </a:r>
            <a:r>
              <a:rPr lang="en-US" sz="1200" b="0" i="0" kern="1200" dirty="0" err="1" smtClean="0">
                <a:solidFill>
                  <a:schemeClr val="tx1"/>
                </a:solidFill>
                <a:effectLst/>
                <a:latin typeface="+mn-lt"/>
                <a:ea typeface="+mn-ea"/>
                <a:cs typeface="+mn-cs"/>
              </a:rPr>
              <a:t>CursorAdapter</a:t>
            </a:r>
            <a:r>
              <a:rPr lang="en-US" sz="1200" b="0" i="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69</a:t>
            </a:fld>
            <a:endParaRPr lang="en-US"/>
          </a:p>
        </p:txBody>
      </p:sp>
    </p:spTree>
    <p:extLst>
      <p:ext uri="{BB962C8B-B14F-4D97-AF65-F5344CB8AC3E}">
        <p14:creationId xmlns:p14="http://schemas.microsoft.com/office/powerpoint/2010/main" val="2266075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We need to create an </a:t>
            </a:r>
            <a:r>
              <a:rPr lang="en-US" sz="1200" b="1" i="0" kern="1200" dirty="0" err="1" smtClean="0">
                <a:solidFill>
                  <a:schemeClr val="tx1"/>
                </a:solidFill>
                <a:effectLst/>
                <a:latin typeface="+mn-lt"/>
                <a:ea typeface="+mn-ea"/>
                <a:cs typeface="+mn-cs"/>
              </a:rPr>
              <a:t>onItemClickListener</a:t>
            </a:r>
            <a:r>
              <a:rPr lang="en-US" sz="1200" b="1" i="0" kern="1200" dirty="0" smtClean="0">
                <a:solidFill>
                  <a:schemeClr val="tx1"/>
                </a:solidFill>
                <a:effectLst/>
                <a:latin typeface="+mn-lt"/>
                <a:ea typeface="+mn-ea"/>
                <a:cs typeface="+mn-cs"/>
              </a:rPr>
              <a:t> so that the </a:t>
            </a:r>
            <a:r>
              <a:rPr lang="en-US" sz="1200" b="1" i="0" kern="1200" dirty="0" err="1" smtClean="0">
                <a:solidFill>
                  <a:schemeClr val="tx1"/>
                </a:solidFill>
                <a:effectLst/>
                <a:latin typeface="+mn-lt"/>
                <a:ea typeface="+mn-ea"/>
                <a:cs typeface="+mn-cs"/>
              </a:rPr>
              <a:t>ListView</a:t>
            </a:r>
            <a:r>
              <a:rPr lang="en-US" sz="1200" b="1" i="0" kern="1200" dirty="0" smtClean="0">
                <a:solidFill>
                  <a:schemeClr val="tx1"/>
                </a:solidFill>
                <a:effectLst/>
                <a:latin typeface="+mn-lt"/>
                <a:ea typeface="+mn-ea"/>
                <a:cs typeface="+mn-cs"/>
              </a:rPr>
              <a:t> can respond to clicks.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If the user clicks on one of her favorite drinks, we can create an intent that starts </a:t>
            </a:r>
            <a:r>
              <a:rPr lang="en-US" sz="1200" kern="1200" dirty="0" err="1" smtClean="0">
                <a:solidFill>
                  <a:schemeClr val="tx1"/>
                </a:solidFill>
                <a:effectLst/>
                <a:latin typeface="+mn-lt"/>
                <a:ea typeface="+mn-ea"/>
                <a:cs typeface="+mn-cs"/>
              </a:rPr>
              <a:t>DrinkActivity</a:t>
            </a:r>
            <a:r>
              <a:rPr lang="en-US" sz="1200" kern="1200" dirty="0" smtClean="0">
                <a:solidFill>
                  <a:schemeClr val="tx1"/>
                </a:solidFill>
                <a:effectLst/>
                <a:latin typeface="+mn-lt"/>
                <a:ea typeface="+mn-ea"/>
                <a:cs typeface="+mn-cs"/>
              </a:rPr>
              <a:t>, passing it the ID of the drink that was clicked. This will show the user details of the drink they’ve just chosen.</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70</a:t>
            </a:fld>
            <a:endParaRPr lang="en-US"/>
          </a:p>
        </p:txBody>
      </p:sp>
    </p:spTree>
    <p:extLst>
      <p:ext uri="{BB962C8B-B14F-4D97-AF65-F5344CB8AC3E}">
        <p14:creationId xmlns:p14="http://schemas.microsoft.com/office/powerpoint/2010/main" val="1969291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71</a:t>
            </a:fld>
            <a:endParaRPr lang="en-US"/>
          </a:p>
        </p:txBody>
      </p:sp>
    </p:spTree>
    <p:extLst>
      <p:ext uri="{BB962C8B-B14F-4D97-AF65-F5344CB8AC3E}">
        <p14:creationId xmlns:p14="http://schemas.microsoft.com/office/powerpoint/2010/main" val="8890274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72</a:t>
            </a:fld>
            <a:endParaRPr lang="en-US"/>
          </a:p>
        </p:txBody>
      </p:sp>
    </p:spTree>
    <p:extLst>
      <p:ext uri="{BB962C8B-B14F-4D97-AF65-F5344CB8AC3E}">
        <p14:creationId xmlns:p14="http://schemas.microsoft.com/office/powerpoint/2010/main" val="1182929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above code populates a list view with the user’s favorite drinks. When the user clicks on one of these drinks, an intent starts </a:t>
            </a:r>
            <a:r>
              <a:rPr lang="en-US" dirty="0" err="1" smtClean="0"/>
              <a:t>DrinkActivity</a:t>
            </a:r>
            <a:r>
              <a:rPr lang="en-US" sz="1200" b="0" i="0" kern="1200" dirty="0" smtClean="0">
                <a:solidFill>
                  <a:schemeClr val="tx1"/>
                </a:solidFill>
                <a:effectLst/>
                <a:latin typeface="+mn-lt"/>
                <a:ea typeface="+mn-ea"/>
                <a:cs typeface="+mn-cs"/>
              </a:rPr>
              <a:t> and passes it the ID of the drink. Details of the drink are then displayed. We’ll show you this running on the next page, along with a problem we need to sort out.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73</a:t>
            </a:fld>
            <a:endParaRPr lang="en-US"/>
          </a:p>
        </p:txBody>
      </p:sp>
    </p:spTree>
    <p:extLst>
      <p:ext uri="{BB962C8B-B14F-4D97-AF65-F5344CB8AC3E}">
        <p14:creationId xmlns:p14="http://schemas.microsoft.com/office/powerpoint/2010/main" val="94732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DrinkActivity</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053809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74</a:t>
            </a:fld>
            <a:endParaRPr lang="en-US"/>
          </a:p>
        </p:txBody>
      </p:sp>
    </p:spTree>
    <p:extLst>
      <p:ext uri="{BB962C8B-B14F-4D97-AF65-F5344CB8AC3E}">
        <p14:creationId xmlns:p14="http://schemas.microsoft.com/office/powerpoint/2010/main" val="1258525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75</a:t>
            </a:fld>
            <a:endParaRPr lang="en-US"/>
          </a:p>
        </p:txBody>
      </p:sp>
    </p:spTree>
    <p:extLst>
      <p:ext uri="{BB962C8B-B14F-4D97-AF65-F5344CB8AC3E}">
        <p14:creationId xmlns:p14="http://schemas.microsoft.com/office/powerpoint/2010/main" val="19187863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solution is to change the underlying cursor used by the favorites list view to a new version when the user returns to </a:t>
            </a:r>
            <a:r>
              <a:rPr lang="en-US" sz="1200" kern="1200" dirty="0" err="1" smtClean="0">
                <a:solidFill>
                  <a:schemeClr val="tx1"/>
                </a:solidFill>
                <a:effectLst/>
                <a:latin typeface="+mn-lt"/>
                <a:ea typeface="+mn-ea"/>
                <a:cs typeface="+mn-cs"/>
              </a:rPr>
              <a:t>TopLevelActivity</a:t>
            </a:r>
            <a:r>
              <a:rPr lang="en-US" sz="1200" kern="1200" dirty="0" smtClean="0">
                <a:solidFill>
                  <a:schemeClr val="tx1"/>
                </a:solidFill>
                <a:effectLst/>
                <a:latin typeface="+mn-lt"/>
                <a:ea typeface="+mn-ea"/>
                <a:cs typeface="+mn-cs"/>
              </a:rPr>
              <a:t>. If we do this in the activity’s </a:t>
            </a:r>
            <a:r>
              <a:rPr lang="en-US" sz="1200" kern="1200" dirty="0" err="1" smtClean="0">
                <a:solidFill>
                  <a:schemeClr val="tx1"/>
                </a:solidFill>
                <a:effectLst/>
                <a:latin typeface="+mn-lt"/>
                <a:ea typeface="+mn-ea"/>
                <a:cs typeface="+mn-cs"/>
              </a:rPr>
              <a:t>onRestart</a:t>
            </a:r>
            <a:r>
              <a:rPr lang="en-US" sz="1200" kern="1200" dirty="0" smtClean="0">
                <a:solidFill>
                  <a:schemeClr val="tx1"/>
                </a:solidFill>
                <a:effectLst/>
                <a:latin typeface="+mn-lt"/>
                <a:ea typeface="+mn-ea"/>
                <a:cs typeface="+mn-cs"/>
              </a:rPr>
              <a:t>() method, the data in the </a:t>
            </a:r>
            <a:r>
              <a:rPr lang="en-US" sz="1200" kern="1200" dirty="0" err="1" smtClean="0">
                <a:solidFill>
                  <a:schemeClr val="tx1"/>
                </a:solidFill>
                <a:effectLst/>
                <a:latin typeface="+mn-lt"/>
                <a:ea typeface="+mn-ea"/>
                <a:cs typeface="+mn-cs"/>
              </a:rPr>
              <a:t>ListView</a:t>
            </a:r>
            <a:r>
              <a:rPr lang="en-US" sz="1200" kern="1200" dirty="0" smtClean="0">
                <a:solidFill>
                  <a:schemeClr val="tx1"/>
                </a:solidFill>
                <a:effectLst/>
                <a:latin typeface="+mn-lt"/>
                <a:ea typeface="+mn-ea"/>
                <a:cs typeface="+mn-cs"/>
              </a:rPr>
              <a:t> will get refreshed when the user returns to </a:t>
            </a:r>
            <a:r>
              <a:rPr lang="en-US" sz="1200" kern="1200" dirty="0" err="1" smtClean="0">
                <a:solidFill>
                  <a:schemeClr val="tx1"/>
                </a:solidFill>
                <a:effectLst/>
                <a:latin typeface="+mn-lt"/>
                <a:ea typeface="+mn-ea"/>
                <a:cs typeface="+mn-cs"/>
              </a:rPr>
              <a:t>TopLevelActivity</a:t>
            </a:r>
            <a:r>
              <a:rPr lang="en-US" sz="1200" kern="1200" dirty="0" smtClean="0">
                <a:solidFill>
                  <a:schemeClr val="tx1"/>
                </a:solidFill>
                <a:effectLst/>
                <a:latin typeface="+mn-lt"/>
                <a:ea typeface="+mn-ea"/>
                <a:cs typeface="+mn-cs"/>
              </a:rPr>
              <a:t>. Any new favorite drinks the user has chosen will be displayed, and any drinks that are no longer flagged as favorites will be removed from the list.</a:t>
            </a:r>
          </a:p>
          <a:p>
            <a:pPr fontAlgn="base"/>
            <a:r>
              <a:rPr lang="en-US" sz="1200" kern="1200" dirty="0" smtClean="0">
                <a:solidFill>
                  <a:schemeClr val="tx1"/>
                </a:solidFill>
                <a:effectLst/>
                <a:latin typeface="+mn-lt"/>
                <a:ea typeface="+mn-ea"/>
                <a:cs typeface="+mn-cs"/>
              </a:rPr>
              <a:t>To do this, we can use the </a:t>
            </a:r>
            <a:r>
              <a:rPr lang="en-US" sz="1200" kern="1200" dirty="0" err="1" smtClean="0">
                <a:solidFill>
                  <a:schemeClr val="tx1"/>
                </a:solidFill>
                <a:effectLst/>
                <a:latin typeface="+mn-lt"/>
                <a:ea typeface="+mn-ea"/>
                <a:cs typeface="+mn-cs"/>
              </a:rPr>
              <a:t>CursorAdapter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changeCursor</a:t>
            </a:r>
            <a:r>
              <a:rPr lang="en-US" sz="1200" kern="1200" dirty="0" smtClean="0">
                <a:solidFill>
                  <a:schemeClr val="tx1"/>
                </a:solidFill>
                <a:effectLst/>
                <a:latin typeface="+mn-lt"/>
                <a:ea typeface="+mn-ea"/>
                <a:cs typeface="+mn-cs"/>
              </a:rPr>
              <a:t>() method. The </a:t>
            </a:r>
            <a:r>
              <a:rPr lang="en-US" sz="1200" kern="1200" dirty="0" err="1" smtClean="0">
                <a:solidFill>
                  <a:schemeClr val="tx1"/>
                </a:solidFill>
                <a:effectLst/>
                <a:latin typeface="+mn-lt"/>
                <a:ea typeface="+mn-ea"/>
                <a:cs typeface="+mn-cs"/>
              </a:rPr>
              <a:t>changeCursor</a:t>
            </a:r>
            <a:r>
              <a:rPr lang="en-US" sz="1200" kern="1200" dirty="0" smtClean="0">
                <a:solidFill>
                  <a:schemeClr val="tx1"/>
                </a:solidFill>
                <a:effectLst/>
                <a:latin typeface="+mn-lt"/>
                <a:ea typeface="+mn-ea"/>
                <a:cs typeface="+mn-cs"/>
              </a:rPr>
              <a:t>() method replaces the cursor currently used by a cursor adapter to a new one, and closes the old cursor. Here’s what the method looks like: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76</a:t>
            </a:fld>
            <a:endParaRPr lang="en-US"/>
          </a:p>
        </p:txBody>
      </p:sp>
    </p:spTree>
    <p:extLst>
      <p:ext uri="{BB962C8B-B14F-4D97-AF65-F5344CB8AC3E}">
        <p14:creationId xmlns:p14="http://schemas.microsoft.com/office/powerpoint/2010/main" val="16895598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77</a:t>
            </a:fld>
            <a:endParaRPr lang="en-US"/>
          </a:p>
        </p:txBody>
      </p:sp>
    </p:spTree>
    <p:extLst>
      <p:ext uri="{BB962C8B-B14F-4D97-AF65-F5344CB8AC3E}">
        <p14:creationId xmlns:p14="http://schemas.microsoft.com/office/powerpoint/2010/main" val="331123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78</a:t>
            </a:fld>
            <a:endParaRPr lang="en-US"/>
          </a:p>
        </p:txBody>
      </p:sp>
    </p:spTree>
    <p:extLst>
      <p:ext uri="{BB962C8B-B14F-4D97-AF65-F5344CB8AC3E}">
        <p14:creationId xmlns:p14="http://schemas.microsoft.com/office/powerpoint/2010/main" val="1324617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CURSORS GIVE YOU ACCESS TO DATABASE DATA</a:t>
            </a:r>
          </a:p>
          <a:p>
            <a:pPr fontAlgn="base"/>
            <a:r>
              <a:rPr lang="en-US" sz="1200" b="0" i="0" kern="1200" dirty="0" smtClean="0">
                <a:solidFill>
                  <a:schemeClr val="tx1"/>
                </a:solidFill>
                <a:effectLst/>
                <a:latin typeface="+mn-lt"/>
                <a:ea typeface="+mn-ea"/>
                <a:cs typeface="+mn-cs"/>
              </a:rPr>
              <a:t>A cursor gives you access to database </a:t>
            </a:r>
            <a:r>
              <a:rPr lang="en-US" sz="1200" b="0" i="0" kern="1200" dirty="0" err="1" smtClean="0">
                <a:solidFill>
                  <a:schemeClr val="tx1"/>
                </a:solidFill>
                <a:effectLst/>
                <a:latin typeface="+mn-lt"/>
                <a:ea typeface="+mn-ea"/>
                <a:cs typeface="+mn-cs"/>
              </a:rPr>
              <a:t>recordsets</a:t>
            </a:r>
            <a:r>
              <a:rPr lang="en-US" sz="1200" b="0" i="0" kern="1200" dirty="0" smtClean="0">
                <a:solidFill>
                  <a:schemeClr val="tx1"/>
                </a:solidFill>
                <a:effectLst/>
                <a:latin typeface="+mn-lt"/>
                <a:ea typeface="+mn-ea"/>
                <a:cs typeface="+mn-cs"/>
              </a:rPr>
              <a:t>. You specify what data you want access to, and the cursor brings back the records from the database. You then navigate through the records supplied by the cursor.</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79</a:t>
            </a:fld>
            <a:endParaRPr lang="en-US"/>
          </a:p>
        </p:txBody>
      </p:sp>
    </p:spTree>
    <p:extLst>
      <p:ext uri="{BB962C8B-B14F-4D97-AF65-F5344CB8AC3E}">
        <p14:creationId xmlns:p14="http://schemas.microsoft.com/office/powerpoint/2010/main" val="8250926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80</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81</a:t>
            </a:fld>
            <a:endParaRPr lang="en-US"/>
          </a:p>
        </p:txBody>
      </p:sp>
    </p:spTree>
    <p:extLst>
      <p:ext uri="{BB962C8B-B14F-4D97-AF65-F5344CB8AC3E}">
        <p14:creationId xmlns:p14="http://schemas.microsoft.com/office/powerpoint/2010/main" val="2628476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adb</a:t>
            </a:r>
            <a:r>
              <a:rPr lang="en-US" baseline="0" dirty="0" smtClean="0"/>
              <a:t> pull /data/data/</a:t>
            </a:r>
            <a:r>
              <a:rPr lang="en-US" baseline="0" dirty="0" err="1" smtClean="0"/>
              <a:t>com.hfad.starbuzz</a:t>
            </a:r>
            <a:r>
              <a:rPr lang="en-US" baseline="0" dirty="0" smtClean="0"/>
              <a:t>/databases/</a:t>
            </a:r>
            <a:r>
              <a:rPr lang="en-US" baseline="0" dirty="0" err="1" smtClean="0"/>
              <a:t>starbuzz</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82</a:t>
            </a:fld>
            <a:endParaRPr lang="en-US"/>
          </a:p>
        </p:txBody>
      </p:sp>
    </p:spTree>
    <p:extLst>
      <p:ext uri="{BB962C8B-B14F-4D97-AF65-F5344CB8AC3E}">
        <p14:creationId xmlns:p14="http://schemas.microsoft.com/office/powerpoint/2010/main" val="99332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Here’s a reminder of what the current </a:t>
            </a:r>
            <a:r>
              <a:rPr lang="en-US" sz="1200" i="1" kern="1200" dirty="0" err="1" smtClean="0">
                <a:solidFill>
                  <a:schemeClr val="tx1"/>
                </a:solidFill>
                <a:effectLst/>
                <a:latin typeface="+mn-lt"/>
                <a:ea typeface="+mn-ea"/>
                <a:cs typeface="+mn-cs"/>
              </a:rPr>
              <a:t>DrinkActivity.java</a:t>
            </a:r>
            <a:r>
              <a:rPr lang="en-US" sz="1200" kern="1200" dirty="0" smtClean="0">
                <a:solidFill>
                  <a:schemeClr val="tx1"/>
                </a:solidFill>
                <a:effectLst/>
                <a:latin typeface="+mn-lt"/>
                <a:ea typeface="+mn-ea"/>
                <a:cs typeface="+mn-cs"/>
              </a:rPr>
              <a:t> code looks like. The </a:t>
            </a:r>
            <a:r>
              <a:rPr lang="en-US" sz="1200" kern="1200" dirty="0" err="1" smtClean="0">
                <a:solidFill>
                  <a:schemeClr val="tx1"/>
                </a:solidFill>
                <a:effectLst/>
                <a:latin typeface="+mn-lt"/>
                <a:ea typeface="+mn-ea"/>
                <a:cs typeface="+mn-cs"/>
              </a:rPr>
              <a:t>onCreate</a:t>
            </a:r>
            <a:r>
              <a:rPr lang="en-US" sz="1200" kern="1200" dirty="0" smtClean="0">
                <a:solidFill>
                  <a:schemeClr val="tx1"/>
                </a:solidFill>
                <a:effectLst/>
                <a:latin typeface="+mn-lt"/>
                <a:ea typeface="+mn-ea"/>
                <a:cs typeface="+mn-cs"/>
              </a:rPr>
              <a:t>() method gets the drink number selected by the user, gets the drink details from the Drink class, and then populates the activity’s views using the drink attributes: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35217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database query gives you a way of saying exactly which records you want access to from the database. As an example, you can say you want to access all the data from the DRINK table, or just those drinks whose name begins with “L”. The more you can restrict the data you return, the more efficient your query will be.</a:t>
            </a:r>
          </a:p>
          <a:p>
            <a:pPr fontAlgn="base"/>
            <a:r>
              <a:rPr lang="en-US" sz="1200" kern="1200" dirty="0" smtClean="0">
                <a:solidFill>
                  <a:schemeClr val="tx1"/>
                </a:solidFill>
                <a:effectLst/>
                <a:latin typeface="+mn-lt"/>
                <a:ea typeface="+mn-ea"/>
                <a:cs typeface="+mn-cs"/>
              </a:rPr>
              <a:t>The first thing to specify in your query is which table you want to get records from, and which columns you need.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57433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10/6/16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10/6/16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10/6/16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10/6/16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10/6/16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tiff"/></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tiff"/></Relationships>
</file>

<file path=ppt/slides/_rels/slide48.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tiff"/></Relationships>
</file>

<file path=ppt/slides/_rels/slide63.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68.tif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1.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5.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7.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8.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9.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0.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1.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3.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7b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6900" y="336550"/>
            <a:ext cx="10998200" cy="6184900"/>
          </a:xfrm>
          <a:prstGeom prst="rect">
            <a:avLst/>
          </a:prstGeom>
        </p:spPr>
      </p:pic>
    </p:spTree>
    <p:extLst>
      <p:ext uri="{BB962C8B-B14F-4D97-AF65-F5344CB8AC3E}">
        <p14:creationId xmlns:p14="http://schemas.microsoft.com/office/powerpoint/2010/main" val="121854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9206" y="864407"/>
            <a:ext cx="5483733" cy="4272858"/>
          </a:xfrm>
          <a:prstGeom prst="rect">
            <a:avLst/>
          </a:prstGeom>
        </p:spPr>
      </p:pic>
    </p:spTree>
    <p:extLst>
      <p:ext uri="{BB962C8B-B14F-4D97-AF65-F5344CB8AC3E}">
        <p14:creationId xmlns:p14="http://schemas.microsoft.com/office/powerpoint/2010/main" val="8461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26665" y="0"/>
            <a:ext cx="6738669" cy="6858000"/>
          </a:xfrm>
          <a:prstGeom prst="rect">
            <a:avLst/>
          </a:prstGeom>
        </p:spPr>
      </p:pic>
    </p:spTree>
    <p:extLst>
      <p:ext uri="{BB962C8B-B14F-4D97-AF65-F5344CB8AC3E}">
        <p14:creationId xmlns:p14="http://schemas.microsoft.com/office/powerpoint/2010/main" val="8292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6950" y="2012950"/>
            <a:ext cx="10198100" cy="2832100"/>
          </a:xfrm>
          <a:prstGeom prst="rect">
            <a:avLst/>
          </a:prstGeom>
        </p:spPr>
      </p:pic>
    </p:spTree>
    <p:extLst>
      <p:ext uri="{BB962C8B-B14F-4D97-AF65-F5344CB8AC3E}">
        <p14:creationId xmlns:p14="http://schemas.microsoft.com/office/powerpoint/2010/main" val="43062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2393950"/>
            <a:ext cx="11277600" cy="2070100"/>
          </a:xfrm>
          <a:prstGeom prst="rect">
            <a:avLst/>
          </a:prstGeom>
        </p:spPr>
      </p:pic>
    </p:spTree>
    <p:extLst>
      <p:ext uri="{BB962C8B-B14F-4D97-AF65-F5344CB8AC3E}">
        <p14:creationId xmlns:p14="http://schemas.microsoft.com/office/powerpoint/2010/main" val="78669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30054" y="707736"/>
            <a:ext cx="9093200" cy="2616200"/>
          </a:xfrm>
          <a:prstGeom prst="rect">
            <a:avLst/>
          </a:prstGeom>
        </p:spPr>
      </p:pic>
      <p:sp>
        <p:nvSpPr>
          <p:cNvPr id="3" name="TextBox 2"/>
          <p:cNvSpPr txBox="1"/>
          <p:nvPr/>
        </p:nvSpPr>
        <p:spPr>
          <a:xfrm>
            <a:off x="831273" y="3956858"/>
            <a:ext cx="6147837" cy="1754326"/>
          </a:xfrm>
          <a:prstGeom prst="rect">
            <a:avLst/>
          </a:prstGeom>
          <a:noFill/>
        </p:spPr>
        <p:txBody>
          <a:bodyPr wrap="none" rtlCol="0">
            <a:spAutoFit/>
          </a:bodyPr>
          <a:lstStyle/>
          <a:p>
            <a:r>
              <a:rPr lang="en-US" dirty="0" smtClean="0"/>
              <a:t>Select </a:t>
            </a:r>
          </a:p>
          <a:p>
            <a:r>
              <a:rPr lang="en-US" dirty="0"/>
              <a:t>	</a:t>
            </a:r>
            <a:r>
              <a:rPr lang="en-US" dirty="0" smtClean="0"/>
              <a:t>NAME, DESCRIPTION, IMAGE_RESOURCE_ID</a:t>
            </a:r>
          </a:p>
          <a:p>
            <a:r>
              <a:rPr lang="en-US" dirty="0" smtClean="0"/>
              <a:t>From </a:t>
            </a:r>
          </a:p>
          <a:p>
            <a:r>
              <a:rPr lang="en-US" dirty="0"/>
              <a:t>	</a:t>
            </a:r>
            <a:r>
              <a:rPr lang="en-US" dirty="0" smtClean="0"/>
              <a:t>DRINK </a:t>
            </a:r>
          </a:p>
          <a:p>
            <a:r>
              <a:rPr lang="en-US" dirty="0" smtClean="0"/>
              <a:t>Where </a:t>
            </a:r>
          </a:p>
          <a:p>
            <a:r>
              <a:rPr lang="en-US" dirty="0"/>
              <a:t>	</a:t>
            </a:r>
            <a:r>
              <a:rPr lang="en-US" dirty="0" smtClean="0"/>
              <a:t>_id = 1;</a:t>
            </a:r>
          </a:p>
        </p:txBody>
      </p:sp>
    </p:spTree>
    <p:extLst>
      <p:ext uri="{BB962C8B-B14F-4D97-AF65-F5344CB8AC3E}">
        <p14:creationId xmlns:p14="http://schemas.microsoft.com/office/powerpoint/2010/main" val="8690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0450" y="590550"/>
            <a:ext cx="10071100" cy="3848100"/>
          </a:xfrm>
          <a:prstGeom prst="rect">
            <a:avLst/>
          </a:prstGeom>
        </p:spPr>
      </p:pic>
      <p:sp>
        <p:nvSpPr>
          <p:cNvPr id="3" name="TextBox 2"/>
          <p:cNvSpPr txBox="1"/>
          <p:nvPr/>
        </p:nvSpPr>
        <p:spPr>
          <a:xfrm>
            <a:off x="798022" y="4837661"/>
            <a:ext cx="3480440" cy="1200329"/>
          </a:xfrm>
          <a:prstGeom prst="rect">
            <a:avLst/>
          </a:prstGeom>
          <a:noFill/>
        </p:spPr>
        <p:txBody>
          <a:bodyPr wrap="none" rtlCol="0">
            <a:spAutoFit/>
          </a:bodyPr>
          <a:lstStyle/>
          <a:p>
            <a:r>
              <a:rPr lang="en-US" dirty="0" smtClean="0"/>
              <a:t>Select </a:t>
            </a:r>
          </a:p>
          <a:p>
            <a:r>
              <a:rPr lang="en-US" dirty="0"/>
              <a:t>	</a:t>
            </a:r>
            <a:r>
              <a:rPr lang="en-US" dirty="0" smtClean="0"/>
              <a:t>NAME, DESCRIPTION</a:t>
            </a:r>
          </a:p>
          <a:p>
            <a:r>
              <a:rPr lang="en-US" dirty="0" smtClean="0"/>
              <a:t>From </a:t>
            </a:r>
          </a:p>
          <a:p>
            <a:r>
              <a:rPr lang="en-US" dirty="0"/>
              <a:t>	</a:t>
            </a:r>
            <a:r>
              <a:rPr lang="en-US" dirty="0" smtClean="0"/>
              <a:t>DRINK;</a:t>
            </a:r>
          </a:p>
        </p:txBody>
      </p:sp>
    </p:spTree>
    <p:extLst>
      <p:ext uri="{BB962C8B-B14F-4D97-AF65-F5344CB8AC3E}">
        <p14:creationId xmlns:p14="http://schemas.microsoft.com/office/powerpoint/2010/main" val="18467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5968" y="954578"/>
            <a:ext cx="10341551" cy="1838498"/>
          </a:xfrm>
          <a:prstGeom prst="rect">
            <a:avLst/>
          </a:prstGeom>
        </p:spPr>
      </p:pic>
      <p:sp>
        <p:nvSpPr>
          <p:cNvPr id="3" name="TextBox 2"/>
          <p:cNvSpPr txBox="1"/>
          <p:nvPr/>
        </p:nvSpPr>
        <p:spPr>
          <a:xfrm>
            <a:off x="1741859" y="5319800"/>
            <a:ext cx="8149767" cy="369332"/>
          </a:xfrm>
          <a:prstGeom prst="rect">
            <a:avLst/>
          </a:prstGeom>
          <a:noFill/>
        </p:spPr>
        <p:txBody>
          <a:bodyPr wrap="square" rtlCol="0">
            <a:spAutoFit/>
          </a:bodyPr>
          <a:lstStyle/>
          <a:p>
            <a:r>
              <a:rPr lang="en-US" dirty="0" smtClean="0"/>
              <a:t>Select NAME, DESCRIPTION From DRINK Where NAME = ”Latte”;</a:t>
            </a:r>
          </a:p>
        </p:txBody>
      </p:sp>
      <p:pic>
        <p:nvPicPr>
          <p:cNvPr id="4" name="Picture 3"/>
          <p:cNvPicPr>
            <a:picLocks noChangeAspect="1"/>
          </p:cNvPicPr>
          <p:nvPr/>
        </p:nvPicPr>
        <p:blipFill>
          <a:blip r:embed="rId4"/>
          <a:stretch>
            <a:fillRect/>
          </a:stretch>
        </p:blipFill>
        <p:spPr>
          <a:xfrm>
            <a:off x="901842" y="3495559"/>
            <a:ext cx="9829800" cy="889000"/>
          </a:xfrm>
          <a:prstGeom prst="rect">
            <a:avLst/>
          </a:prstGeom>
        </p:spPr>
      </p:pic>
    </p:spTree>
    <p:extLst>
      <p:ext uri="{BB962C8B-B14F-4D97-AF65-F5344CB8AC3E}">
        <p14:creationId xmlns:p14="http://schemas.microsoft.com/office/powerpoint/2010/main" val="77432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1216" y="897198"/>
            <a:ext cx="10337800" cy="3035300"/>
          </a:xfrm>
          <a:prstGeom prst="rect">
            <a:avLst/>
          </a:prstGeom>
        </p:spPr>
      </p:pic>
      <p:sp>
        <p:nvSpPr>
          <p:cNvPr id="4" name="TextBox 3"/>
          <p:cNvSpPr txBox="1"/>
          <p:nvPr/>
        </p:nvSpPr>
        <p:spPr>
          <a:xfrm>
            <a:off x="1058487" y="4854287"/>
            <a:ext cx="9443259" cy="646331"/>
          </a:xfrm>
          <a:prstGeom prst="rect">
            <a:avLst/>
          </a:prstGeom>
          <a:noFill/>
        </p:spPr>
        <p:txBody>
          <a:bodyPr wrap="square" rtlCol="0">
            <a:spAutoFit/>
          </a:bodyPr>
          <a:lstStyle/>
          <a:p>
            <a:r>
              <a:rPr lang="en-US" dirty="0" smtClean="0"/>
              <a:t>Select NAME, DESCRIPTION From DRINK </a:t>
            </a:r>
          </a:p>
          <a:p>
            <a:r>
              <a:rPr lang="en-US" dirty="0"/>
              <a:t>	</a:t>
            </a:r>
            <a:r>
              <a:rPr lang="en-US" dirty="0" smtClean="0"/>
              <a:t>Where NAME = ”Latte” or DESCRIPTION = “Our best drip coffee”</a:t>
            </a:r>
          </a:p>
        </p:txBody>
      </p:sp>
    </p:spTree>
    <p:extLst>
      <p:ext uri="{BB962C8B-B14F-4D97-AF65-F5344CB8AC3E}">
        <p14:creationId xmlns:p14="http://schemas.microsoft.com/office/powerpoint/2010/main" val="45974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3146" y="1030547"/>
            <a:ext cx="10299700" cy="2768600"/>
          </a:xfrm>
          <a:prstGeom prst="rect">
            <a:avLst/>
          </a:prstGeom>
        </p:spPr>
      </p:pic>
      <p:sp>
        <p:nvSpPr>
          <p:cNvPr id="3" name="TextBox 2"/>
          <p:cNvSpPr txBox="1"/>
          <p:nvPr/>
        </p:nvSpPr>
        <p:spPr>
          <a:xfrm>
            <a:off x="828270" y="4322618"/>
            <a:ext cx="3480440" cy="1754326"/>
          </a:xfrm>
          <a:prstGeom prst="rect">
            <a:avLst/>
          </a:prstGeom>
          <a:noFill/>
        </p:spPr>
        <p:txBody>
          <a:bodyPr wrap="none" rtlCol="0">
            <a:spAutoFit/>
          </a:bodyPr>
          <a:lstStyle/>
          <a:p>
            <a:r>
              <a:rPr lang="en-US" dirty="0" smtClean="0"/>
              <a:t>Select </a:t>
            </a:r>
          </a:p>
          <a:p>
            <a:r>
              <a:rPr lang="en-US" dirty="0"/>
              <a:t>	</a:t>
            </a:r>
            <a:r>
              <a:rPr lang="en-US" dirty="0" smtClean="0"/>
              <a:t>NAME, DESCRIPTION</a:t>
            </a:r>
          </a:p>
          <a:p>
            <a:r>
              <a:rPr lang="en-US" dirty="0" smtClean="0"/>
              <a:t>From </a:t>
            </a:r>
          </a:p>
          <a:p>
            <a:r>
              <a:rPr lang="en-US" dirty="0"/>
              <a:t>	</a:t>
            </a:r>
            <a:r>
              <a:rPr lang="en-US" dirty="0" smtClean="0"/>
              <a:t>DRINK </a:t>
            </a:r>
          </a:p>
          <a:p>
            <a:r>
              <a:rPr lang="en-US" dirty="0" smtClean="0"/>
              <a:t>Where </a:t>
            </a:r>
          </a:p>
          <a:p>
            <a:r>
              <a:rPr lang="en-US" dirty="0"/>
              <a:t>	</a:t>
            </a:r>
            <a:r>
              <a:rPr lang="en-US" dirty="0" smtClean="0"/>
              <a:t>_id = 1;</a:t>
            </a:r>
          </a:p>
        </p:txBody>
      </p:sp>
    </p:spTree>
    <p:extLst>
      <p:ext uri="{BB962C8B-B14F-4D97-AF65-F5344CB8AC3E}">
        <p14:creationId xmlns:p14="http://schemas.microsoft.com/office/powerpoint/2010/main" val="2521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lstStyle/>
          <a:p>
            <a:r>
              <a:rPr lang="en-US" dirty="0" smtClean="0"/>
              <a:t>Chapter 12 HFAD – Connecting to databases</a:t>
            </a:r>
          </a:p>
          <a:p>
            <a:r>
              <a:rPr lang="en-US" dirty="0" smtClean="0"/>
              <a:t>Assignment  - Daily horoscope app using Fragments (due 10/6)</a:t>
            </a:r>
          </a:p>
          <a:p>
            <a:endParaRPr lang="en-US" dirty="0"/>
          </a:p>
          <a:p>
            <a:endParaRPr lang="en-US"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5449" y="1991360"/>
            <a:ext cx="10134600" cy="1778000"/>
          </a:xfrm>
          <a:prstGeom prst="rect">
            <a:avLst/>
          </a:prstGeom>
        </p:spPr>
      </p:pic>
      <p:sp>
        <p:nvSpPr>
          <p:cNvPr id="3" name="TextBox 2"/>
          <p:cNvSpPr txBox="1"/>
          <p:nvPr/>
        </p:nvSpPr>
        <p:spPr>
          <a:xfrm>
            <a:off x="828270" y="4322618"/>
            <a:ext cx="3027495" cy="1754326"/>
          </a:xfrm>
          <a:prstGeom prst="rect">
            <a:avLst/>
          </a:prstGeom>
          <a:noFill/>
        </p:spPr>
        <p:txBody>
          <a:bodyPr wrap="none" rtlCol="0">
            <a:spAutoFit/>
          </a:bodyPr>
          <a:lstStyle/>
          <a:p>
            <a:r>
              <a:rPr lang="en-US" dirty="0" smtClean="0"/>
              <a:t>Select </a:t>
            </a:r>
          </a:p>
          <a:p>
            <a:r>
              <a:rPr lang="en-US" dirty="0"/>
              <a:t>	</a:t>
            </a:r>
            <a:r>
              <a:rPr lang="en-US" dirty="0" smtClean="0"/>
              <a:t>NAME, FAVORITE</a:t>
            </a:r>
          </a:p>
          <a:p>
            <a:r>
              <a:rPr lang="en-US" dirty="0" smtClean="0"/>
              <a:t>From </a:t>
            </a:r>
          </a:p>
          <a:p>
            <a:r>
              <a:rPr lang="en-US" dirty="0"/>
              <a:t>	</a:t>
            </a:r>
            <a:r>
              <a:rPr lang="en-US" dirty="0" smtClean="0"/>
              <a:t>DRINK </a:t>
            </a:r>
          </a:p>
          <a:p>
            <a:r>
              <a:rPr lang="en-US" dirty="0" smtClean="0"/>
              <a:t>Order By</a:t>
            </a:r>
          </a:p>
          <a:p>
            <a:r>
              <a:rPr lang="en-US" dirty="0"/>
              <a:t>	</a:t>
            </a:r>
            <a:r>
              <a:rPr lang="en-US" dirty="0" smtClean="0"/>
              <a:t>NAME ASC;</a:t>
            </a:r>
          </a:p>
        </p:txBody>
      </p:sp>
    </p:spTree>
    <p:extLst>
      <p:ext uri="{BB962C8B-B14F-4D97-AF65-F5344CB8AC3E}">
        <p14:creationId xmlns:p14="http://schemas.microsoft.com/office/powerpoint/2010/main" val="78200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8352" y="769504"/>
            <a:ext cx="10528300" cy="1993900"/>
          </a:xfrm>
          <a:prstGeom prst="rect">
            <a:avLst/>
          </a:prstGeom>
        </p:spPr>
      </p:pic>
      <p:sp>
        <p:nvSpPr>
          <p:cNvPr id="4" name="TextBox 3"/>
          <p:cNvSpPr txBox="1"/>
          <p:nvPr/>
        </p:nvSpPr>
        <p:spPr>
          <a:xfrm>
            <a:off x="898352" y="3923607"/>
            <a:ext cx="4302012" cy="1754326"/>
          </a:xfrm>
          <a:prstGeom prst="rect">
            <a:avLst/>
          </a:prstGeom>
          <a:noFill/>
        </p:spPr>
        <p:txBody>
          <a:bodyPr wrap="none" rtlCol="0">
            <a:spAutoFit/>
          </a:bodyPr>
          <a:lstStyle/>
          <a:p>
            <a:r>
              <a:rPr lang="en-US" dirty="0" smtClean="0"/>
              <a:t>Select </a:t>
            </a:r>
          </a:p>
          <a:p>
            <a:r>
              <a:rPr lang="en-US" dirty="0"/>
              <a:t>	</a:t>
            </a:r>
            <a:r>
              <a:rPr lang="en-US" dirty="0" smtClean="0"/>
              <a:t>NAME, FAVORITE</a:t>
            </a:r>
          </a:p>
          <a:p>
            <a:r>
              <a:rPr lang="en-US" dirty="0" smtClean="0"/>
              <a:t>From </a:t>
            </a:r>
          </a:p>
          <a:p>
            <a:r>
              <a:rPr lang="en-US" dirty="0"/>
              <a:t>	</a:t>
            </a:r>
            <a:r>
              <a:rPr lang="en-US" dirty="0" smtClean="0"/>
              <a:t>DRINK </a:t>
            </a:r>
          </a:p>
          <a:p>
            <a:r>
              <a:rPr lang="en-US" dirty="0" smtClean="0"/>
              <a:t>Order By</a:t>
            </a:r>
          </a:p>
          <a:p>
            <a:r>
              <a:rPr lang="en-US" dirty="0"/>
              <a:t>	</a:t>
            </a:r>
            <a:r>
              <a:rPr lang="en-US" dirty="0" smtClean="0"/>
              <a:t>FAVORITE DESC, NAME ASC;</a:t>
            </a:r>
          </a:p>
        </p:txBody>
      </p:sp>
    </p:spTree>
    <p:extLst>
      <p:ext uri="{BB962C8B-B14F-4D97-AF65-F5344CB8AC3E}">
        <p14:creationId xmlns:p14="http://schemas.microsoft.com/office/powerpoint/2010/main" val="195192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46812407"/>
              </p:ext>
            </p:extLst>
          </p:nvPr>
        </p:nvGraphicFramePr>
        <p:xfrm>
          <a:off x="1295400" y="897774"/>
          <a:ext cx="9601200" cy="3308466"/>
        </p:xfrm>
        <a:graphic>
          <a:graphicData uri="http://schemas.openxmlformats.org/drawingml/2006/table">
            <a:tbl>
              <a:tblPr firstRow="1" bandRow="1">
                <a:tableStyleId>{69012ECD-51FC-41F1-AA8D-1B2483CD663E}</a:tableStyleId>
              </a:tblPr>
              <a:tblGrid>
                <a:gridCol w="3160222"/>
                <a:gridCol w="6440978"/>
              </a:tblGrid>
              <a:tr h="551411">
                <a:tc>
                  <a:txBody>
                    <a:bodyPr/>
                    <a:lstStyle/>
                    <a:p>
                      <a:r>
                        <a:rPr lang="en-US" dirty="0" smtClean="0"/>
                        <a:t>SQL FUNCTION</a:t>
                      </a:r>
                      <a:endParaRPr lang="en-US" dirty="0"/>
                    </a:p>
                  </a:txBody>
                  <a:tcPr/>
                </a:tc>
                <a:tc>
                  <a:txBody>
                    <a:bodyPr/>
                    <a:lstStyle/>
                    <a:p>
                      <a:r>
                        <a:rPr lang="en-US" dirty="0" smtClean="0"/>
                        <a:t>DESCRIPTION</a:t>
                      </a:r>
                      <a:endParaRPr lang="en-US" dirty="0"/>
                    </a:p>
                  </a:txBody>
                  <a:tcPr/>
                </a:tc>
              </a:tr>
              <a:tr h="551411">
                <a:tc>
                  <a:txBody>
                    <a:bodyPr/>
                    <a:lstStyle/>
                    <a:p>
                      <a:pPr algn="l" fontAlgn="base"/>
                      <a:r>
                        <a:rPr lang="is-IS" dirty="0">
                          <a:effectLst/>
                          <a:latin typeface="inherit" charset="0"/>
                        </a:rPr>
                        <a:t>AVG()</a:t>
                      </a:r>
                    </a:p>
                  </a:txBody>
                  <a:tcPr marL="127000" marR="127000" marT="127000" marB="127000"/>
                </a:tc>
                <a:tc>
                  <a:txBody>
                    <a:bodyPr/>
                    <a:lstStyle/>
                    <a:p>
                      <a:pPr algn="l" fontAlgn="base"/>
                      <a:r>
                        <a:rPr lang="en-US">
                          <a:effectLst/>
                          <a:latin typeface="inherit" charset="0"/>
                        </a:rPr>
                        <a:t>The average value</a:t>
                      </a:r>
                    </a:p>
                  </a:txBody>
                  <a:tcPr marL="127000" marR="127000" marT="127000" marB="127000"/>
                </a:tc>
              </a:tr>
              <a:tr h="551411">
                <a:tc>
                  <a:txBody>
                    <a:bodyPr/>
                    <a:lstStyle/>
                    <a:p>
                      <a:pPr algn="l" fontAlgn="base"/>
                      <a:r>
                        <a:rPr lang="en-US">
                          <a:effectLst/>
                          <a:latin typeface="inherit" charset="0"/>
                        </a:rPr>
                        <a:t>COUNT()</a:t>
                      </a:r>
                    </a:p>
                  </a:txBody>
                  <a:tcPr marL="127000" marR="127000" marT="127000" marB="127000"/>
                </a:tc>
                <a:tc>
                  <a:txBody>
                    <a:bodyPr/>
                    <a:lstStyle/>
                    <a:p>
                      <a:pPr algn="l" fontAlgn="base"/>
                      <a:r>
                        <a:rPr lang="en-US">
                          <a:effectLst/>
                          <a:latin typeface="inherit" charset="0"/>
                        </a:rPr>
                        <a:t>The number of rows</a:t>
                      </a:r>
                    </a:p>
                  </a:txBody>
                  <a:tcPr marL="127000" marR="127000" marT="127000" marB="127000"/>
                </a:tc>
              </a:tr>
              <a:tr h="551411">
                <a:tc>
                  <a:txBody>
                    <a:bodyPr/>
                    <a:lstStyle/>
                    <a:p>
                      <a:pPr algn="l" fontAlgn="base"/>
                      <a:r>
                        <a:rPr lang="is-IS">
                          <a:effectLst/>
                          <a:latin typeface="inherit" charset="0"/>
                        </a:rPr>
                        <a:t>SUM()</a:t>
                      </a:r>
                    </a:p>
                  </a:txBody>
                  <a:tcPr marL="127000" marR="127000" marT="127000" marB="127000"/>
                </a:tc>
                <a:tc>
                  <a:txBody>
                    <a:bodyPr/>
                    <a:lstStyle/>
                    <a:p>
                      <a:pPr algn="l" fontAlgn="base"/>
                      <a:r>
                        <a:rPr lang="en-US">
                          <a:effectLst/>
                          <a:latin typeface="inherit" charset="0"/>
                        </a:rPr>
                        <a:t>The sum</a:t>
                      </a:r>
                    </a:p>
                  </a:txBody>
                  <a:tcPr marL="127000" marR="127000" marT="127000" marB="127000"/>
                </a:tc>
              </a:tr>
              <a:tr h="551411">
                <a:tc>
                  <a:txBody>
                    <a:bodyPr/>
                    <a:lstStyle/>
                    <a:p>
                      <a:pPr algn="l" fontAlgn="base"/>
                      <a:r>
                        <a:rPr lang="de-DE">
                          <a:effectLst/>
                          <a:latin typeface="inherit" charset="0"/>
                        </a:rPr>
                        <a:t>MAX()</a:t>
                      </a:r>
                    </a:p>
                  </a:txBody>
                  <a:tcPr marL="127000" marR="127000" marT="127000" marB="127000"/>
                </a:tc>
                <a:tc>
                  <a:txBody>
                    <a:bodyPr/>
                    <a:lstStyle/>
                    <a:p>
                      <a:pPr algn="l" fontAlgn="base"/>
                      <a:r>
                        <a:rPr lang="en-US">
                          <a:effectLst/>
                          <a:latin typeface="inherit" charset="0"/>
                        </a:rPr>
                        <a:t>The largest value</a:t>
                      </a:r>
                    </a:p>
                  </a:txBody>
                  <a:tcPr marL="127000" marR="127000" marT="127000" marB="127000"/>
                </a:tc>
              </a:tr>
              <a:tr h="551411">
                <a:tc>
                  <a:txBody>
                    <a:bodyPr/>
                    <a:lstStyle/>
                    <a:p>
                      <a:pPr algn="l" fontAlgn="base"/>
                      <a:r>
                        <a:rPr lang="en-US">
                          <a:effectLst/>
                          <a:latin typeface="inherit" charset="0"/>
                        </a:rPr>
                        <a:t>MIN()</a:t>
                      </a:r>
                    </a:p>
                  </a:txBody>
                  <a:tcPr marL="127000" marR="127000" marT="127000" marB="127000"/>
                </a:tc>
                <a:tc>
                  <a:txBody>
                    <a:bodyPr/>
                    <a:lstStyle/>
                    <a:p>
                      <a:pPr algn="l" fontAlgn="base"/>
                      <a:r>
                        <a:rPr lang="en-US" dirty="0">
                          <a:effectLst/>
                          <a:latin typeface="inherit" charset="0"/>
                        </a:rPr>
                        <a:t>The smallest value</a:t>
                      </a:r>
                    </a:p>
                  </a:txBody>
                  <a:tcPr marL="127000" marR="127000" marT="127000" marB="127000"/>
                </a:tc>
              </a:tr>
            </a:tbl>
          </a:graphicData>
        </a:graphic>
      </p:graphicFrame>
    </p:spTree>
    <p:extLst>
      <p:ext uri="{BB962C8B-B14F-4D97-AF65-F5344CB8AC3E}">
        <p14:creationId xmlns:p14="http://schemas.microsoft.com/office/powerpoint/2010/main" val="107719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1921" y="908166"/>
            <a:ext cx="10248900" cy="2514600"/>
          </a:xfrm>
          <a:prstGeom prst="rect">
            <a:avLst/>
          </a:prstGeom>
        </p:spPr>
      </p:pic>
      <p:sp>
        <p:nvSpPr>
          <p:cNvPr id="3" name="TextBox 2"/>
          <p:cNvSpPr txBox="1"/>
          <p:nvPr/>
        </p:nvSpPr>
        <p:spPr>
          <a:xfrm>
            <a:off x="746067" y="4705003"/>
            <a:ext cx="7407679" cy="369332"/>
          </a:xfrm>
          <a:prstGeom prst="rect">
            <a:avLst/>
          </a:prstGeom>
          <a:noFill/>
        </p:spPr>
        <p:txBody>
          <a:bodyPr wrap="square" rtlCol="0">
            <a:spAutoFit/>
          </a:bodyPr>
          <a:lstStyle/>
          <a:p>
            <a:r>
              <a:rPr lang="en-US" dirty="0" smtClean="0"/>
              <a:t>Select  COUNT(_id) as count From DRINK;</a:t>
            </a:r>
          </a:p>
        </p:txBody>
      </p:sp>
    </p:spTree>
    <p:extLst>
      <p:ext uri="{BB962C8B-B14F-4D97-AF65-F5344CB8AC3E}">
        <p14:creationId xmlns:p14="http://schemas.microsoft.com/office/powerpoint/2010/main" val="121091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9115" y="1878561"/>
            <a:ext cx="8509000" cy="2070100"/>
          </a:xfrm>
          <a:prstGeom prst="rect">
            <a:avLst/>
          </a:prstGeom>
        </p:spPr>
      </p:pic>
    </p:spTree>
    <p:extLst>
      <p:ext uri="{BB962C8B-B14F-4D97-AF65-F5344CB8AC3E}">
        <p14:creationId xmlns:p14="http://schemas.microsoft.com/office/powerpoint/2010/main" val="15446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373" y="1220586"/>
            <a:ext cx="9525000" cy="1524000"/>
          </a:xfrm>
          <a:prstGeom prst="rect">
            <a:avLst/>
          </a:prstGeom>
        </p:spPr>
      </p:pic>
      <p:sp>
        <p:nvSpPr>
          <p:cNvPr id="5" name="Rectangle 4"/>
          <p:cNvSpPr/>
          <p:nvPr/>
        </p:nvSpPr>
        <p:spPr>
          <a:xfrm>
            <a:off x="1320339" y="3804105"/>
            <a:ext cx="9659389" cy="369332"/>
          </a:xfrm>
          <a:prstGeom prst="rect">
            <a:avLst/>
          </a:prstGeom>
        </p:spPr>
        <p:txBody>
          <a:bodyPr wrap="square">
            <a:spAutoFit/>
          </a:bodyPr>
          <a:lstStyle/>
          <a:p>
            <a:r>
              <a:rPr lang="en-US" dirty="0" smtClean="0">
                <a:solidFill>
                  <a:srgbClr val="000000"/>
                </a:solidFill>
                <a:latin typeface="Menlo-Regular" charset="0"/>
              </a:rPr>
              <a:t>Select </a:t>
            </a:r>
            <a:r>
              <a:rPr lang="en-US" dirty="0">
                <a:solidFill>
                  <a:srgbClr val="000000"/>
                </a:solidFill>
                <a:latin typeface="Menlo-Regular" charset="0"/>
              </a:rPr>
              <a:t>FAVORITE, count(_id) as count </a:t>
            </a:r>
            <a:r>
              <a:rPr lang="en-US" dirty="0" smtClean="0">
                <a:solidFill>
                  <a:srgbClr val="000000"/>
                </a:solidFill>
                <a:latin typeface="Menlo-Regular" charset="0"/>
              </a:rPr>
              <a:t>From </a:t>
            </a:r>
            <a:r>
              <a:rPr lang="en-US" dirty="0">
                <a:solidFill>
                  <a:srgbClr val="000000"/>
                </a:solidFill>
                <a:latin typeface="Menlo-Regular" charset="0"/>
              </a:rPr>
              <a:t>DRINK </a:t>
            </a:r>
            <a:r>
              <a:rPr lang="en-US" dirty="0" smtClean="0">
                <a:solidFill>
                  <a:srgbClr val="000000"/>
                </a:solidFill>
                <a:latin typeface="Menlo-Regular" charset="0"/>
              </a:rPr>
              <a:t>Group </a:t>
            </a:r>
            <a:r>
              <a:rPr lang="en-US" dirty="0">
                <a:solidFill>
                  <a:srgbClr val="000000"/>
                </a:solidFill>
                <a:latin typeface="Menlo-Regular" charset="0"/>
              </a:rPr>
              <a:t>by FAVORITE;</a:t>
            </a:r>
            <a:endParaRPr lang="en-US" dirty="0"/>
          </a:p>
        </p:txBody>
      </p:sp>
    </p:spTree>
    <p:extLst>
      <p:ext uri="{BB962C8B-B14F-4D97-AF65-F5344CB8AC3E}">
        <p14:creationId xmlns:p14="http://schemas.microsoft.com/office/powerpoint/2010/main" val="20667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4475" y="1304868"/>
            <a:ext cx="9829800" cy="3683000"/>
          </a:xfrm>
          <a:prstGeom prst="rect">
            <a:avLst/>
          </a:prstGeom>
        </p:spPr>
      </p:pic>
    </p:spTree>
    <p:extLst>
      <p:ext uri="{BB962C8B-B14F-4D97-AF65-F5344CB8AC3E}">
        <p14:creationId xmlns:p14="http://schemas.microsoft.com/office/powerpoint/2010/main" val="172925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78" y="3690389"/>
            <a:ext cx="11275662" cy="9148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84" y="1719811"/>
            <a:ext cx="11482656" cy="956888"/>
          </a:xfrm>
          <a:prstGeom prst="rect">
            <a:avLst/>
          </a:prstGeom>
        </p:spPr>
      </p:pic>
    </p:spTree>
    <p:extLst>
      <p:ext uri="{BB962C8B-B14F-4D97-AF65-F5344CB8AC3E}">
        <p14:creationId xmlns:p14="http://schemas.microsoft.com/office/powerpoint/2010/main" val="9525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91675" y="476019"/>
            <a:ext cx="5041900" cy="5473700"/>
          </a:xfrm>
          <a:prstGeom prst="rect">
            <a:avLst/>
          </a:prstGeom>
        </p:spPr>
      </p:pic>
    </p:spTree>
    <p:extLst>
      <p:ext uri="{BB962C8B-B14F-4D97-AF65-F5344CB8AC3E}">
        <p14:creationId xmlns:p14="http://schemas.microsoft.com/office/powerpoint/2010/main" val="145040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4540" y="1148542"/>
            <a:ext cx="4851400" cy="3962400"/>
          </a:xfrm>
          <a:prstGeom prst="rect">
            <a:avLst/>
          </a:prstGeom>
        </p:spPr>
      </p:pic>
    </p:spTree>
    <p:extLst>
      <p:ext uri="{BB962C8B-B14F-4D97-AF65-F5344CB8AC3E}">
        <p14:creationId xmlns:p14="http://schemas.microsoft.com/office/powerpoint/2010/main" val="17798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Horoscope App</a:t>
            </a:r>
            <a:endParaRPr lang="en-US" dirty="0"/>
          </a:p>
        </p:txBody>
      </p:sp>
      <p:sp>
        <p:nvSpPr>
          <p:cNvPr id="4" name="Content Placeholder 3"/>
          <p:cNvSpPr>
            <a:spLocks noGrp="1"/>
          </p:cNvSpPr>
          <p:nvPr>
            <p:ph idx="1"/>
          </p:nvPr>
        </p:nvSpPr>
        <p:spPr/>
        <p:txBody>
          <a:bodyPr/>
          <a:lstStyle/>
          <a:p>
            <a:pPr>
              <a:lnSpc>
                <a:spcPct val="100000"/>
              </a:lnSpc>
              <a:spcBef>
                <a:spcPts val="0"/>
              </a:spcBef>
              <a:buClrTx/>
              <a:buSzTx/>
            </a:pPr>
            <a:r>
              <a:rPr lang="en-US" sz="3200" dirty="0" smtClean="0"/>
              <a:t>3 Features</a:t>
            </a:r>
          </a:p>
          <a:p>
            <a:pPr lvl="1">
              <a:lnSpc>
                <a:spcPct val="100000"/>
              </a:lnSpc>
              <a:spcBef>
                <a:spcPts val="0"/>
              </a:spcBef>
              <a:buClrTx/>
              <a:buSzTx/>
            </a:pPr>
            <a:r>
              <a:rPr lang="en-US" sz="2800" dirty="0"/>
              <a:t>Display each star </a:t>
            </a:r>
            <a:r>
              <a:rPr lang="en-US" sz="2800" dirty="0" smtClean="0"/>
              <a:t>sign</a:t>
            </a:r>
          </a:p>
          <a:p>
            <a:pPr lvl="1">
              <a:lnSpc>
                <a:spcPct val="100000"/>
              </a:lnSpc>
              <a:spcBef>
                <a:spcPts val="0"/>
              </a:spcBef>
              <a:buClrTx/>
              <a:buSzTx/>
            </a:pPr>
            <a:r>
              <a:rPr lang="en-US" sz="2800" dirty="0" smtClean="0"/>
              <a:t>Display </a:t>
            </a:r>
            <a:r>
              <a:rPr lang="en-US" sz="2800" dirty="0"/>
              <a:t>information about each star </a:t>
            </a:r>
            <a:r>
              <a:rPr lang="en-US" sz="2800" dirty="0" smtClean="0"/>
              <a:t>sign</a:t>
            </a:r>
          </a:p>
          <a:p>
            <a:pPr lvl="1">
              <a:lnSpc>
                <a:spcPct val="100000"/>
              </a:lnSpc>
              <a:spcBef>
                <a:spcPts val="0"/>
              </a:spcBef>
              <a:buClrTx/>
              <a:buSzTx/>
            </a:pPr>
            <a:r>
              <a:rPr lang="en-US" sz="2800" dirty="0" smtClean="0"/>
              <a:t>Display </a:t>
            </a:r>
            <a:r>
              <a:rPr lang="en-US" sz="2800" dirty="0"/>
              <a:t>horoscope for star </a:t>
            </a:r>
            <a:r>
              <a:rPr lang="en-US" sz="2800" dirty="0" smtClean="0"/>
              <a:t>sign in fragment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0307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9424" y="144434"/>
            <a:ext cx="10693400" cy="5372100"/>
          </a:xfrm>
          <a:prstGeom prst="rect">
            <a:avLst/>
          </a:prstGeom>
        </p:spPr>
      </p:pic>
      <p:sp>
        <p:nvSpPr>
          <p:cNvPr id="5" name="TextBox 4"/>
          <p:cNvSpPr txBox="1"/>
          <p:nvPr/>
        </p:nvSpPr>
        <p:spPr>
          <a:xfrm>
            <a:off x="532015" y="5802284"/>
            <a:ext cx="10860809" cy="923330"/>
          </a:xfrm>
          <a:prstGeom prst="rect">
            <a:avLst/>
          </a:prstGeom>
          <a:noFill/>
        </p:spPr>
        <p:txBody>
          <a:bodyPr wrap="square" rtlCol="0">
            <a:spAutoFit/>
          </a:bodyPr>
          <a:lstStyle/>
          <a:p>
            <a:r>
              <a:rPr lang="en-US" dirty="0"/>
              <a:t>Select NAME, DESCRIPTION, IMAGE_RESOURCE_ID From Name Where _id = </a:t>
            </a:r>
            <a:r>
              <a:rPr lang="en-US" dirty="0" err="1"/>
              <a:t>drinkNo</a:t>
            </a:r>
            <a:r>
              <a:rPr lang="en-US" dirty="0"/>
              <a:t/>
            </a:r>
            <a:br>
              <a:rPr lang="en-US" dirty="0"/>
            </a:br>
            <a:endParaRPr lang="en-US" dirty="0"/>
          </a:p>
          <a:p>
            <a:endParaRPr lang="en-US" dirty="0"/>
          </a:p>
        </p:txBody>
      </p:sp>
    </p:spTree>
    <p:extLst>
      <p:ext uri="{BB962C8B-B14F-4D97-AF65-F5344CB8AC3E}">
        <p14:creationId xmlns:p14="http://schemas.microsoft.com/office/powerpoint/2010/main" val="1880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196" y="433129"/>
            <a:ext cx="2362200" cy="1435100"/>
          </a:xfrm>
          <a:prstGeom prst="rect">
            <a:avLst/>
          </a:prstGeom>
        </p:spPr>
      </p:pic>
      <p:pic>
        <p:nvPicPr>
          <p:cNvPr id="3" name="Picture 2"/>
          <p:cNvPicPr>
            <a:picLocks noChangeAspect="1"/>
          </p:cNvPicPr>
          <p:nvPr/>
        </p:nvPicPr>
        <p:blipFill>
          <a:blip r:embed="rId4"/>
          <a:stretch>
            <a:fillRect/>
          </a:stretch>
        </p:blipFill>
        <p:spPr>
          <a:xfrm>
            <a:off x="1632296" y="2235287"/>
            <a:ext cx="4330700" cy="1409700"/>
          </a:xfrm>
          <a:prstGeom prst="rect">
            <a:avLst/>
          </a:prstGeom>
        </p:spPr>
      </p:pic>
      <p:pic>
        <p:nvPicPr>
          <p:cNvPr id="4" name="Picture 3"/>
          <p:cNvPicPr>
            <a:picLocks noChangeAspect="1"/>
          </p:cNvPicPr>
          <p:nvPr/>
        </p:nvPicPr>
        <p:blipFill>
          <a:blip r:embed="rId5"/>
          <a:stretch>
            <a:fillRect/>
          </a:stretch>
        </p:blipFill>
        <p:spPr>
          <a:xfrm>
            <a:off x="2813396" y="4012045"/>
            <a:ext cx="8534400" cy="2159000"/>
          </a:xfrm>
          <a:prstGeom prst="rect">
            <a:avLst/>
          </a:prstGeom>
        </p:spPr>
      </p:pic>
    </p:spTree>
    <p:extLst>
      <p:ext uri="{BB962C8B-B14F-4D97-AF65-F5344CB8AC3E}">
        <p14:creationId xmlns:p14="http://schemas.microsoft.com/office/powerpoint/2010/main" val="12491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8950" y="114300"/>
            <a:ext cx="11214100" cy="6629400"/>
          </a:xfrm>
          <a:prstGeom prst="rect">
            <a:avLst/>
          </a:prstGeom>
        </p:spPr>
      </p:pic>
    </p:spTree>
    <p:extLst>
      <p:ext uri="{BB962C8B-B14F-4D97-AF65-F5344CB8AC3E}">
        <p14:creationId xmlns:p14="http://schemas.microsoft.com/office/powerpoint/2010/main" val="34797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6010" y="2459759"/>
            <a:ext cx="4076700" cy="260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278" y="967162"/>
            <a:ext cx="4038147" cy="1027892"/>
          </a:xfrm>
          <a:prstGeom prst="rect">
            <a:avLst/>
          </a:prstGeom>
        </p:spPr>
      </p:pic>
    </p:spTree>
    <p:extLst>
      <p:ext uri="{BB962C8B-B14F-4D97-AF65-F5344CB8AC3E}">
        <p14:creationId xmlns:p14="http://schemas.microsoft.com/office/powerpoint/2010/main" val="19201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30995" y="2927119"/>
            <a:ext cx="4064000" cy="24003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26" y="940491"/>
            <a:ext cx="3674182" cy="1137691"/>
          </a:xfrm>
          <a:prstGeom prst="rect">
            <a:avLst/>
          </a:prstGeom>
        </p:spPr>
      </p:pic>
    </p:spTree>
    <p:extLst>
      <p:ext uri="{BB962C8B-B14F-4D97-AF65-F5344CB8AC3E}">
        <p14:creationId xmlns:p14="http://schemas.microsoft.com/office/powerpoint/2010/main" val="2887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14372" y="2878167"/>
            <a:ext cx="4064000" cy="2298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583" y="895465"/>
            <a:ext cx="4192902" cy="1016461"/>
          </a:xfrm>
          <a:prstGeom prst="rect">
            <a:avLst/>
          </a:prstGeom>
        </p:spPr>
      </p:pic>
    </p:spTree>
    <p:extLst>
      <p:ext uri="{BB962C8B-B14F-4D97-AF65-F5344CB8AC3E}">
        <p14:creationId xmlns:p14="http://schemas.microsoft.com/office/powerpoint/2010/main" val="18799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47622" y="2885093"/>
            <a:ext cx="4064000" cy="24511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355" y="970744"/>
            <a:ext cx="4085127" cy="974434"/>
          </a:xfrm>
          <a:prstGeom prst="rect">
            <a:avLst/>
          </a:prstGeom>
        </p:spPr>
      </p:pic>
    </p:spTree>
    <p:extLst>
      <p:ext uri="{BB962C8B-B14F-4D97-AF65-F5344CB8AC3E}">
        <p14:creationId xmlns:p14="http://schemas.microsoft.com/office/powerpoint/2010/main" val="19224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54395" y="3309851"/>
            <a:ext cx="3848100" cy="2133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09" y="1070726"/>
            <a:ext cx="10279072" cy="1456343"/>
          </a:xfrm>
          <a:prstGeom prst="rect">
            <a:avLst/>
          </a:prstGeom>
        </p:spPr>
      </p:pic>
    </p:spTree>
    <p:extLst>
      <p:ext uri="{BB962C8B-B14F-4D97-AF65-F5344CB8AC3E}">
        <p14:creationId xmlns:p14="http://schemas.microsoft.com/office/powerpoint/2010/main" val="142741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3950" y="3175000"/>
            <a:ext cx="9944100" cy="508000"/>
          </a:xfrm>
          <a:prstGeom prst="rect">
            <a:avLst/>
          </a:prstGeom>
        </p:spPr>
      </p:pic>
    </p:spTree>
    <p:extLst>
      <p:ext uri="{BB962C8B-B14F-4D97-AF65-F5344CB8AC3E}">
        <p14:creationId xmlns:p14="http://schemas.microsoft.com/office/powerpoint/2010/main" val="20437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8706" y="1994212"/>
            <a:ext cx="6096000" cy="1077218"/>
          </a:xfrm>
          <a:prstGeom prst="rect">
            <a:avLst/>
          </a:prstGeom>
        </p:spPr>
        <p:txBody>
          <a:bodyPr>
            <a:spAutoFit/>
          </a:bodyPr>
          <a:lstStyle/>
          <a:p>
            <a:pPr fontAlgn="base"/>
            <a:r>
              <a:rPr lang="en-US" sz="3200" dirty="0" err="1"/>
              <a:t>cursor.close</a:t>
            </a:r>
            <a:r>
              <a:rPr lang="en-US" sz="3200" dirty="0"/>
              <a:t>();</a:t>
            </a:r>
          </a:p>
          <a:p>
            <a:pPr fontAlgn="base"/>
            <a:r>
              <a:rPr lang="en-US" sz="3200" dirty="0" err="1"/>
              <a:t>db.close</a:t>
            </a:r>
            <a:r>
              <a:rPr lang="en-US" sz="3200" dirty="0"/>
              <a:t>();</a:t>
            </a:r>
          </a:p>
        </p:txBody>
      </p:sp>
    </p:spTree>
    <p:extLst>
      <p:ext uri="{BB962C8B-B14F-4D97-AF65-F5344CB8AC3E}">
        <p14:creationId xmlns:p14="http://schemas.microsoft.com/office/powerpoint/2010/main" val="23142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80" y="503853"/>
            <a:ext cx="3136900" cy="5556250"/>
          </a:xfrm>
          <a:prstGeom prst="rect">
            <a:avLst/>
          </a:prstGeom>
        </p:spPr>
      </p:pic>
      <p:pic>
        <p:nvPicPr>
          <p:cNvPr id="7" name="Picture 6"/>
          <p:cNvPicPr>
            <a:picLocks noChangeAspect="1"/>
          </p:cNvPicPr>
          <p:nvPr/>
        </p:nvPicPr>
        <p:blipFill>
          <a:blip r:embed="rId4"/>
          <a:stretch>
            <a:fillRect/>
          </a:stretch>
        </p:blipFill>
        <p:spPr>
          <a:xfrm>
            <a:off x="6578164" y="503853"/>
            <a:ext cx="3131881" cy="5547360"/>
          </a:xfrm>
          <a:prstGeom prst="rect">
            <a:avLst/>
          </a:prstGeom>
        </p:spPr>
      </p:pic>
    </p:spTree>
    <p:extLst>
      <p:ext uri="{BB962C8B-B14F-4D97-AF65-F5344CB8AC3E}">
        <p14:creationId xmlns:p14="http://schemas.microsoft.com/office/powerpoint/2010/main" val="17521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9412" y="0"/>
            <a:ext cx="6709761" cy="6858000"/>
          </a:xfrm>
          <a:prstGeom prst="rect">
            <a:avLst/>
          </a:prstGeom>
        </p:spPr>
      </p:pic>
    </p:spTree>
    <p:extLst>
      <p:ext uri="{BB962C8B-B14F-4D97-AF65-F5344CB8AC3E}">
        <p14:creationId xmlns:p14="http://schemas.microsoft.com/office/powerpoint/2010/main" val="102745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78097" y="0"/>
            <a:ext cx="7235806" cy="6858000"/>
          </a:xfrm>
          <a:prstGeom prst="rect">
            <a:avLst/>
          </a:prstGeom>
        </p:spPr>
      </p:pic>
    </p:spTree>
    <p:extLst>
      <p:ext uri="{BB962C8B-B14F-4D97-AF65-F5344CB8AC3E}">
        <p14:creationId xmlns:p14="http://schemas.microsoft.com/office/powerpoint/2010/main" val="3316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200" y="352986"/>
            <a:ext cx="11531600" cy="5829300"/>
          </a:xfrm>
          <a:prstGeom prst="rect">
            <a:avLst/>
          </a:prstGeom>
        </p:spPr>
      </p:pic>
    </p:spTree>
    <p:extLst>
      <p:ext uri="{BB962C8B-B14F-4D97-AF65-F5344CB8AC3E}">
        <p14:creationId xmlns:p14="http://schemas.microsoft.com/office/powerpoint/2010/main" val="5650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4890" y="1356658"/>
            <a:ext cx="5029899" cy="2964329"/>
          </a:xfrm>
          <a:prstGeom prst="rect">
            <a:avLst/>
          </a:prstGeom>
        </p:spPr>
      </p:pic>
    </p:spTree>
    <p:extLst>
      <p:ext uri="{BB962C8B-B14F-4D97-AF65-F5344CB8AC3E}">
        <p14:creationId xmlns:p14="http://schemas.microsoft.com/office/powerpoint/2010/main" val="93259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25825" y="0"/>
            <a:ext cx="6540349" cy="6858000"/>
          </a:xfrm>
          <a:prstGeom prst="rect">
            <a:avLst/>
          </a:prstGeom>
        </p:spPr>
      </p:pic>
    </p:spTree>
    <p:extLst>
      <p:ext uri="{BB962C8B-B14F-4D97-AF65-F5344CB8AC3E}">
        <p14:creationId xmlns:p14="http://schemas.microsoft.com/office/powerpoint/2010/main" val="12699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4300" y="1974850"/>
            <a:ext cx="9423400" cy="2908300"/>
          </a:xfrm>
          <a:prstGeom prst="rect">
            <a:avLst/>
          </a:prstGeom>
        </p:spPr>
      </p:pic>
    </p:spTree>
    <p:extLst>
      <p:ext uri="{BB962C8B-B14F-4D97-AF65-F5344CB8AC3E}">
        <p14:creationId xmlns:p14="http://schemas.microsoft.com/office/powerpoint/2010/main" val="131850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4750" y="1955800"/>
            <a:ext cx="9842500" cy="2946400"/>
          </a:xfrm>
          <a:prstGeom prst="rect">
            <a:avLst/>
          </a:prstGeom>
        </p:spPr>
      </p:pic>
    </p:spTree>
    <p:extLst>
      <p:ext uri="{BB962C8B-B14F-4D97-AF65-F5344CB8AC3E}">
        <p14:creationId xmlns:p14="http://schemas.microsoft.com/office/powerpoint/2010/main" val="187254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05959" y="1544917"/>
            <a:ext cx="6876676" cy="2975215"/>
          </a:xfrm>
          <a:prstGeom prst="rect">
            <a:avLst/>
          </a:prstGeom>
        </p:spPr>
      </p:pic>
    </p:spTree>
    <p:extLst>
      <p:ext uri="{BB962C8B-B14F-4D97-AF65-F5344CB8AC3E}">
        <p14:creationId xmlns:p14="http://schemas.microsoft.com/office/powerpoint/2010/main" val="444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8620" y="350370"/>
            <a:ext cx="6853145" cy="1742477"/>
          </a:xfrm>
          <a:prstGeom prst="rect">
            <a:avLst/>
          </a:prstGeom>
        </p:spPr>
      </p:pic>
      <p:pic>
        <p:nvPicPr>
          <p:cNvPr id="3" name="Picture 2"/>
          <p:cNvPicPr>
            <a:picLocks noChangeAspect="1"/>
          </p:cNvPicPr>
          <p:nvPr/>
        </p:nvPicPr>
        <p:blipFill>
          <a:blip r:embed="rId4"/>
          <a:stretch>
            <a:fillRect/>
          </a:stretch>
        </p:blipFill>
        <p:spPr>
          <a:xfrm>
            <a:off x="1546411" y="2222348"/>
            <a:ext cx="7292789" cy="2187837"/>
          </a:xfrm>
          <a:prstGeom prst="rect">
            <a:avLst/>
          </a:prstGeom>
        </p:spPr>
      </p:pic>
      <p:pic>
        <p:nvPicPr>
          <p:cNvPr id="4" name="Picture 3"/>
          <p:cNvPicPr>
            <a:picLocks noChangeAspect="1"/>
          </p:cNvPicPr>
          <p:nvPr/>
        </p:nvPicPr>
        <p:blipFill>
          <a:blip r:embed="rId5"/>
          <a:stretch>
            <a:fillRect/>
          </a:stretch>
        </p:blipFill>
        <p:spPr>
          <a:xfrm>
            <a:off x="5866653" y="4539686"/>
            <a:ext cx="4546600" cy="1752600"/>
          </a:xfrm>
          <a:prstGeom prst="rect">
            <a:avLst/>
          </a:prstGeom>
        </p:spPr>
      </p:pic>
    </p:spTree>
    <p:extLst>
      <p:ext uri="{BB962C8B-B14F-4D97-AF65-F5344CB8AC3E}">
        <p14:creationId xmlns:p14="http://schemas.microsoft.com/office/powerpoint/2010/main" val="18219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63600" y="1860550"/>
            <a:ext cx="10464800" cy="3136900"/>
          </a:xfrm>
          <a:prstGeom prst="rect">
            <a:avLst/>
          </a:prstGeom>
        </p:spPr>
      </p:pic>
    </p:spTree>
    <p:extLst>
      <p:ext uri="{BB962C8B-B14F-4D97-AF65-F5344CB8AC3E}">
        <p14:creationId xmlns:p14="http://schemas.microsoft.com/office/powerpoint/2010/main" val="3035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 Cursor lets you read from and write to the database.</a:t>
            </a:r>
          </a:p>
          <a:p>
            <a:pPr fontAlgn="base"/>
            <a:r>
              <a:rPr lang="en-US" dirty="0"/>
              <a:t>You create a cursor by calling the </a:t>
            </a:r>
            <a:r>
              <a:rPr lang="en-US" dirty="0" err="1"/>
              <a:t>SQLiteDatabase</a:t>
            </a:r>
            <a:r>
              <a:rPr lang="en-US" dirty="0"/>
              <a:t> query() method. Behind the scenes, this builds a SQL SELECT statement.</a:t>
            </a:r>
          </a:p>
          <a:p>
            <a:pPr fontAlgn="base"/>
            <a:r>
              <a:rPr lang="en-US" dirty="0"/>
              <a:t>The </a:t>
            </a:r>
            <a:r>
              <a:rPr lang="en-US" dirty="0" err="1"/>
              <a:t>getWritableDatabase</a:t>
            </a:r>
            <a:r>
              <a:rPr lang="en-US" dirty="0"/>
              <a:t>() method returns a </a:t>
            </a:r>
            <a:r>
              <a:rPr lang="en-US" dirty="0" err="1"/>
              <a:t>SQLiteDatabase</a:t>
            </a:r>
            <a:r>
              <a:rPr lang="en-US" dirty="0"/>
              <a:t> object that allows you to read from and write to the database.</a:t>
            </a:r>
          </a:p>
          <a:p>
            <a:pPr fontAlgn="base"/>
            <a:r>
              <a:rPr lang="en-US" dirty="0"/>
              <a:t>The </a:t>
            </a:r>
            <a:r>
              <a:rPr lang="en-US" dirty="0" err="1"/>
              <a:t>getReadableDatabase</a:t>
            </a:r>
            <a:r>
              <a:rPr lang="en-US" dirty="0"/>
              <a:t>() returns a </a:t>
            </a:r>
            <a:r>
              <a:rPr lang="en-US" dirty="0" err="1"/>
              <a:t>SQLiteDatabase</a:t>
            </a:r>
            <a:r>
              <a:rPr lang="en-US" dirty="0"/>
              <a:t> object. This gives you read-only access to the database. It may also allow you to read from and write to the database, but this isn’t guaranteed.</a:t>
            </a:r>
          </a:p>
          <a:p>
            <a:pPr fontAlgn="base"/>
            <a:r>
              <a:rPr lang="en-US" dirty="0"/>
              <a:t>Navigate through a cursor using the </a:t>
            </a:r>
            <a:r>
              <a:rPr lang="en-US" dirty="0" err="1"/>
              <a:t>moveTo</a:t>
            </a:r>
            <a:r>
              <a:rPr lang="en-US" dirty="0"/>
              <a:t>*() methods.</a:t>
            </a:r>
          </a:p>
          <a:p>
            <a:pPr fontAlgn="base"/>
            <a:r>
              <a:rPr lang="en-US" dirty="0"/>
              <a:t>Get values from a cursor using the get*() methods</a:t>
            </a:r>
            <a:r>
              <a:rPr lang="en-US" dirty="0" smtClean="0"/>
              <a:t>.</a:t>
            </a:r>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47409" y="306668"/>
            <a:ext cx="5168900" cy="5778500"/>
          </a:xfrm>
          <a:prstGeom prst="rect">
            <a:avLst/>
          </a:prstGeom>
        </p:spPr>
      </p:pic>
    </p:spTree>
    <p:extLst>
      <p:ext uri="{BB962C8B-B14F-4D97-AF65-F5344CB8AC3E}">
        <p14:creationId xmlns:p14="http://schemas.microsoft.com/office/powerpoint/2010/main" val="20113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1189" y="1639795"/>
            <a:ext cx="7467600" cy="2717800"/>
          </a:xfrm>
          <a:prstGeom prst="rect">
            <a:avLst/>
          </a:prstGeom>
        </p:spPr>
      </p:pic>
    </p:spTree>
    <p:extLst>
      <p:ext uri="{BB962C8B-B14F-4D97-AF65-F5344CB8AC3E}">
        <p14:creationId xmlns:p14="http://schemas.microsoft.com/office/powerpoint/2010/main" val="159737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9239" y="2472018"/>
            <a:ext cx="11419844" cy="1006288"/>
          </a:xfrm>
          <a:prstGeom prst="rect">
            <a:avLst/>
          </a:prstGeom>
        </p:spPr>
      </p:pic>
    </p:spTree>
    <p:extLst>
      <p:ext uri="{BB962C8B-B14F-4D97-AF65-F5344CB8AC3E}">
        <p14:creationId xmlns:p14="http://schemas.microsoft.com/office/powerpoint/2010/main" val="185059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5650" y="1536700"/>
            <a:ext cx="10680700" cy="3784600"/>
          </a:xfrm>
          <a:prstGeom prst="rect">
            <a:avLst/>
          </a:prstGeom>
        </p:spPr>
      </p:pic>
    </p:spTree>
    <p:extLst>
      <p:ext uri="{BB962C8B-B14F-4D97-AF65-F5344CB8AC3E}">
        <p14:creationId xmlns:p14="http://schemas.microsoft.com/office/powerpoint/2010/main" val="361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9479" y="975658"/>
            <a:ext cx="10248900" cy="4368800"/>
          </a:xfrm>
          <a:prstGeom prst="rect">
            <a:avLst/>
          </a:prstGeom>
        </p:spPr>
      </p:pic>
    </p:spTree>
    <p:extLst>
      <p:ext uri="{BB962C8B-B14F-4D97-AF65-F5344CB8AC3E}">
        <p14:creationId xmlns:p14="http://schemas.microsoft.com/office/powerpoint/2010/main" val="175246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1050" y="889000"/>
            <a:ext cx="10629900" cy="5080000"/>
          </a:xfrm>
          <a:prstGeom prst="rect">
            <a:avLst/>
          </a:prstGeom>
        </p:spPr>
      </p:pic>
    </p:spTree>
    <p:extLst>
      <p:ext uri="{BB962C8B-B14F-4D97-AF65-F5344CB8AC3E}">
        <p14:creationId xmlns:p14="http://schemas.microsoft.com/office/powerpoint/2010/main" val="107113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40199" y="2205318"/>
            <a:ext cx="7218045" cy="2057400"/>
          </a:xfrm>
          <a:prstGeom prst="rect">
            <a:avLst/>
          </a:prstGeom>
        </p:spPr>
      </p:pic>
    </p:spTree>
    <p:extLst>
      <p:ext uri="{BB962C8B-B14F-4D97-AF65-F5344CB8AC3E}">
        <p14:creationId xmlns:p14="http://schemas.microsoft.com/office/powerpoint/2010/main" val="118918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5753" y="0"/>
            <a:ext cx="6760493" cy="6858000"/>
          </a:xfrm>
          <a:prstGeom prst="rect">
            <a:avLst/>
          </a:prstGeom>
        </p:spPr>
      </p:pic>
    </p:spTree>
    <p:extLst>
      <p:ext uri="{BB962C8B-B14F-4D97-AF65-F5344CB8AC3E}">
        <p14:creationId xmlns:p14="http://schemas.microsoft.com/office/powerpoint/2010/main" val="5792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4535" y="0"/>
            <a:ext cx="7102929" cy="6858000"/>
          </a:xfrm>
          <a:prstGeom prst="rect">
            <a:avLst/>
          </a:prstGeom>
        </p:spPr>
      </p:pic>
    </p:spTree>
    <p:extLst>
      <p:ext uri="{BB962C8B-B14F-4D97-AF65-F5344CB8AC3E}">
        <p14:creationId xmlns:p14="http://schemas.microsoft.com/office/powerpoint/2010/main" val="10724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950" y="850900"/>
            <a:ext cx="9690100" cy="5156200"/>
          </a:xfrm>
          <a:prstGeom prst="rect">
            <a:avLst/>
          </a:prstGeom>
        </p:spPr>
      </p:pic>
    </p:spTree>
    <p:extLst>
      <p:ext uri="{BB962C8B-B14F-4D97-AF65-F5344CB8AC3E}">
        <p14:creationId xmlns:p14="http://schemas.microsoft.com/office/powerpoint/2010/main" val="107421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Close cursors and database connections after you’ve finished with them.</a:t>
            </a:r>
          </a:p>
          <a:p>
            <a:pPr fontAlgn="base"/>
            <a:r>
              <a:rPr lang="en-US" dirty="0"/>
              <a:t>A </a:t>
            </a:r>
            <a:r>
              <a:rPr lang="en-US" dirty="0" err="1"/>
              <a:t>CursorAdapter</a:t>
            </a:r>
            <a:r>
              <a:rPr lang="en-US" dirty="0"/>
              <a:t> is an adapter that works with cursors. Use </a:t>
            </a:r>
            <a:r>
              <a:rPr lang="en-US" dirty="0" err="1"/>
              <a:t>SimpleCursorAdapter</a:t>
            </a:r>
            <a:r>
              <a:rPr lang="en-US" dirty="0"/>
              <a:t> to populate a </a:t>
            </a:r>
            <a:r>
              <a:rPr lang="en-US" dirty="0" err="1"/>
              <a:t>ListView</a:t>
            </a:r>
            <a:r>
              <a:rPr lang="en-US" dirty="0"/>
              <a:t> with the values returned by a cursor.</a:t>
            </a:r>
          </a:p>
          <a:p>
            <a:pPr fontAlgn="base"/>
            <a:r>
              <a:rPr lang="en-US" dirty="0"/>
              <a:t>Design your app so that you put useful content in your top-level activity.</a:t>
            </a:r>
          </a:p>
          <a:p>
            <a:pPr fontAlgn="base"/>
            <a:r>
              <a:rPr lang="en-US" dirty="0"/>
              <a:t>The </a:t>
            </a:r>
            <a:r>
              <a:rPr lang="en-US" dirty="0" err="1"/>
              <a:t>CursorAdapter</a:t>
            </a:r>
            <a:r>
              <a:rPr lang="en-US" dirty="0"/>
              <a:t> </a:t>
            </a:r>
            <a:r>
              <a:rPr lang="en-US" dirty="0" err="1"/>
              <a:t>changeCursor</a:t>
            </a:r>
            <a:r>
              <a:rPr lang="en-US" dirty="0"/>
              <a:t>() method replaces the cursor currently used by a cursor adapter to a new cursor that you provide. It then closes the old cursor.</a:t>
            </a:r>
          </a:p>
          <a:p>
            <a:pPr fontAlgn="base"/>
            <a:r>
              <a:rPr lang="en-US" dirty="0"/>
              <a:t>Run your database code in a background thread using </a:t>
            </a:r>
            <a:r>
              <a:rPr lang="en-US" dirty="0" err="1"/>
              <a:t>AsyncTask</a:t>
            </a:r>
            <a:r>
              <a:rPr lang="en-US" dirty="0" smtClean="0"/>
              <a:t>.</a:t>
            </a:r>
            <a:endParaRPr lang="en-US" dirty="0"/>
          </a:p>
        </p:txBody>
      </p:sp>
    </p:spTree>
    <p:extLst>
      <p:ext uri="{BB962C8B-B14F-4D97-AF65-F5344CB8AC3E}">
        <p14:creationId xmlns:p14="http://schemas.microsoft.com/office/powerpoint/2010/main" val="20483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96900" y="342900"/>
            <a:ext cx="10998200" cy="6172200"/>
          </a:xfrm>
          <a:prstGeom prst="rect">
            <a:avLst/>
          </a:prstGeom>
        </p:spPr>
      </p:pic>
    </p:spTree>
    <p:extLst>
      <p:ext uri="{BB962C8B-B14F-4D97-AF65-F5344CB8AC3E}">
        <p14:creationId xmlns:p14="http://schemas.microsoft.com/office/powerpoint/2010/main" val="1881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3900" y="6350"/>
            <a:ext cx="10744200" cy="6845300"/>
          </a:xfrm>
          <a:prstGeom prst="rect">
            <a:avLst/>
          </a:prstGeom>
        </p:spPr>
      </p:pic>
    </p:spTree>
    <p:extLst>
      <p:ext uri="{BB962C8B-B14F-4D97-AF65-F5344CB8AC3E}">
        <p14:creationId xmlns:p14="http://schemas.microsoft.com/office/powerpoint/2010/main" val="102211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0579" y="469900"/>
            <a:ext cx="10426700" cy="5308600"/>
          </a:xfrm>
          <a:prstGeom prst="rect">
            <a:avLst/>
          </a:prstGeom>
        </p:spPr>
      </p:pic>
    </p:spTree>
    <p:extLst>
      <p:ext uri="{BB962C8B-B14F-4D97-AF65-F5344CB8AC3E}">
        <p14:creationId xmlns:p14="http://schemas.microsoft.com/office/powerpoint/2010/main" val="134037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904732" cy="6858000"/>
          </a:xfrm>
          <a:prstGeom prst="rect">
            <a:avLst/>
          </a:prstGeom>
        </p:spPr>
      </p:pic>
      <p:pic>
        <p:nvPicPr>
          <p:cNvPr id="3" name="Picture 2"/>
          <p:cNvPicPr>
            <a:picLocks noChangeAspect="1"/>
          </p:cNvPicPr>
          <p:nvPr/>
        </p:nvPicPr>
        <p:blipFill>
          <a:blip r:embed="rId4"/>
          <a:stretch>
            <a:fillRect/>
          </a:stretch>
        </p:blipFill>
        <p:spPr>
          <a:xfrm>
            <a:off x="10014125" y="0"/>
            <a:ext cx="2177875" cy="2223247"/>
          </a:xfrm>
          <a:prstGeom prst="rect">
            <a:avLst/>
          </a:prstGeom>
        </p:spPr>
      </p:pic>
    </p:spTree>
    <p:extLst>
      <p:ext uri="{BB962C8B-B14F-4D97-AF65-F5344CB8AC3E}">
        <p14:creationId xmlns:p14="http://schemas.microsoft.com/office/powerpoint/2010/main" val="86573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1388" y="3675530"/>
            <a:ext cx="7064188" cy="1569660"/>
          </a:xfrm>
          <a:prstGeom prst="rect">
            <a:avLst/>
          </a:prstGeom>
        </p:spPr>
        <p:txBody>
          <a:bodyPr wrap="square">
            <a:spAutoFit/>
          </a:bodyPr>
          <a:lstStyle/>
          <a:p>
            <a:r>
              <a:rPr lang="en-US" sz="2400" dirty="0" err="1">
                <a:latin typeface="Ubuntu Mono Bold" charset="0"/>
              </a:rPr>
              <a:t>database.update</a:t>
            </a:r>
            <a:r>
              <a:rPr lang="en-US" sz="2400" dirty="0">
                <a:latin typeface="Ubuntu Mono Bold" charset="0"/>
              </a:rPr>
              <a:t>(String table,</a:t>
            </a:r>
            <a:r>
              <a:rPr lang="en-US" sz="2400" dirty="0"/>
              <a:t> </a:t>
            </a:r>
            <a:endParaRPr lang="en-US" sz="2400" dirty="0" smtClean="0"/>
          </a:p>
          <a:p>
            <a:r>
              <a:rPr lang="en-US" sz="2400" dirty="0">
                <a:latin typeface="Ubuntu Mono Bold" charset="0"/>
              </a:rPr>
              <a:t>	</a:t>
            </a:r>
            <a:r>
              <a:rPr lang="en-US" sz="2400" dirty="0" smtClean="0">
                <a:latin typeface="Ubuntu Mono Bold" charset="0"/>
              </a:rPr>
              <a:t>		</a:t>
            </a:r>
            <a:r>
              <a:rPr lang="en-US" sz="2400" dirty="0" err="1" smtClean="0">
                <a:latin typeface="Ubuntu Mono Bold" charset="0"/>
              </a:rPr>
              <a:t>ContentValues</a:t>
            </a:r>
            <a:r>
              <a:rPr lang="en-US" sz="2400" dirty="0" smtClean="0">
                <a:latin typeface="Ubuntu Mono Bold" charset="0"/>
              </a:rPr>
              <a:t> </a:t>
            </a:r>
            <a:r>
              <a:rPr lang="en-US" sz="2400" dirty="0">
                <a:latin typeface="Ubuntu Mono Bold" charset="0"/>
              </a:rPr>
              <a:t>values,</a:t>
            </a:r>
            <a:r>
              <a:rPr lang="en-US" sz="2400" dirty="0"/>
              <a:t> </a:t>
            </a:r>
            <a:endParaRPr lang="en-US" sz="2400" dirty="0" smtClean="0"/>
          </a:p>
          <a:p>
            <a:r>
              <a:rPr lang="en-US" sz="2400" dirty="0">
                <a:latin typeface="Ubuntu Mono Bold" charset="0"/>
              </a:rPr>
              <a:t>	</a:t>
            </a:r>
            <a:r>
              <a:rPr lang="en-US" sz="2400" dirty="0" smtClean="0">
                <a:latin typeface="Ubuntu Mono Bold" charset="0"/>
              </a:rPr>
              <a:t>		String </a:t>
            </a:r>
            <a:r>
              <a:rPr lang="en-US" sz="2400" dirty="0" err="1">
                <a:latin typeface="Ubuntu Mono Bold" charset="0"/>
              </a:rPr>
              <a:t>whereClause</a:t>
            </a:r>
            <a:r>
              <a:rPr lang="en-US" sz="2400" dirty="0">
                <a:latin typeface="Ubuntu Mono Bold" charset="0"/>
              </a:rPr>
              <a:t>,</a:t>
            </a:r>
            <a:r>
              <a:rPr lang="en-US" sz="2400" dirty="0"/>
              <a:t> </a:t>
            </a:r>
            <a:endParaRPr lang="en-US" sz="2400" dirty="0" smtClean="0"/>
          </a:p>
          <a:p>
            <a:r>
              <a:rPr lang="en-US" sz="2400" dirty="0">
                <a:latin typeface="Ubuntu Mono Bold" charset="0"/>
              </a:rPr>
              <a:t>	</a:t>
            </a:r>
            <a:r>
              <a:rPr lang="en-US" sz="2400" dirty="0" smtClean="0">
                <a:latin typeface="Ubuntu Mono Bold" charset="0"/>
              </a:rPr>
              <a:t>		String</a:t>
            </a:r>
            <a:r>
              <a:rPr lang="en-US" sz="2400" dirty="0">
                <a:latin typeface="Ubuntu Mono Bold" charset="0"/>
              </a:rPr>
              <a:t>[] </a:t>
            </a:r>
            <a:r>
              <a:rPr lang="en-US" sz="2400" dirty="0" err="1">
                <a:latin typeface="Ubuntu Mono Bold" charset="0"/>
              </a:rPr>
              <a:t>whereArgs</a:t>
            </a:r>
            <a:r>
              <a:rPr lang="en-US" sz="2400" dirty="0">
                <a:latin typeface="Ubuntu Mono Bold" charset="0"/>
              </a:rPr>
              <a:t>);</a:t>
            </a:r>
            <a:endParaRPr lang="en-US" sz="2400" dirty="0"/>
          </a:p>
        </p:txBody>
      </p:sp>
      <p:pic>
        <p:nvPicPr>
          <p:cNvPr id="3" name="Picture 2"/>
          <p:cNvPicPr>
            <a:picLocks noChangeAspect="1"/>
          </p:cNvPicPr>
          <p:nvPr/>
        </p:nvPicPr>
        <p:blipFill>
          <a:blip r:embed="rId3"/>
          <a:stretch>
            <a:fillRect/>
          </a:stretch>
        </p:blipFill>
        <p:spPr>
          <a:xfrm>
            <a:off x="1027206" y="1479177"/>
            <a:ext cx="4584700" cy="1524000"/>
          </a:xfrm>
          <a:prstGeom prst="rect">
            <a:avLst/>
          </a:prstGeom>
        </p:spPr>
      </p:pic>
    </p:spTree>
    <p:extLst>
      <p:ext uri="{BB962C8B-B14F-4D97-AF65-F5344CB8AC3E}">
        <p14:creationId xmlns:p14="http://schemas.microsoft.com/office/powerpoint/2010/main" val="167188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20736" y="0"/>
            <a:ext cx="5950527" cy="6858000"/>
          </a:xfrm>
          <a:prstGeom prst="rect">
            <a:avLst/>
          </a:prstGeom>
        </p:spPr>
      </p:pic>
    </p:spTree>
    <p:extLst>
      <p:ext uri="{BB962C8B-B14F-4D97-AF65-F5344CB8AC3E}">
        <p14:creationId xmlns:p14="http://schemas.microsoft.com/office/powerpoint/2010/main" val="182838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77234" y="0"/>
            <a:ext cx="6437531" cy="6858000"/>
          </a:xfrm>
          <a:prstGeom prst="rect">
            <a:avLst/>
          </a:prstGeom>
        </p:spPr>
      </p:pic>
    </p:spTree>
    <p:extLst>
      <p:ext uri="{BB962C8B-B14F-4D97-AF65-F5344CB8AC3E}">
        <p14:creationId xmlns:p14="http://schemas.microsoft.com/office/powerpoint/2010/main" val="13160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 y="355600"/>
            <a:ext cx="12115800" cy="6146800"/>
          </a:xfrm>
          <a:prstGeom prst="rect">
            <a:avLst/>
          </a:prstGeom>
        </p:spPr>
      </p:pic>
    </p:spTree>
    <p:extLst>
      <p:ext uri="{BB962C8B-B14F-4D97-AF65-F5344CB8AC3E}">
        <p14:creationId xmlns:p14="http://schemas.microsoft.com/office/powerpoint/2010/main" val="9710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7400" y="38100"/>
            <a:ext cx="10617200" cy="6781800"/>
          </a:xfrm>
          <a:prstGeom prst="rect">
            <a:avLst/>
          </a:prstGeom>
        </p:spPr>
      </p:pic>
    </p:spTree>
    <p:extLst>
      <p:ext uri="{BB962C8B-B14F-4D97-AF65-F5344CB8AC3E}">
        <p14:creationId xmlns:p14="http://schemas.microsoft.com/office/powerpoint/2010/main" val="22220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3600" y="2171700"/>
            <a:ext cx="10464800" cy="2514600"/>
          </a:xfrm>
          <a:prstGeom prst="rect">
            <a:avLst/>
          </a:prstGeom>
        </p:spPr>
      </p:pic>
    </p:spTree>
    <p:extLst>
      <p:ext uri="{BB962C8B-B14F-4D97-AF65-F5344CB8AC3E}">
        <p14:creationId xmlns:p14="http://schemas.microsoft.com/office/powerpoint/2010/main" val="1484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12 – Connecting to Databases</a:t>
            </a:r>
            <a:endParaRPr lang="en-US" dirty="0"/>
          </a:p>
        </p:txBody>
      </p:sp>
      <p:pic>
        <p:nvPicPr>
          <p:cNvPr id="5" name="Picture 4"/>
          <p:cNvPicPr>
            <a:picLocks noChangeAspect="1"/>
          </p:cNvPicPr>
          <p:nvPr/>
        </p:nvPicPr>
        <p:blipFill>
          <a:blip r:embed="rId2"/>
          <a:stretch>
            <a:fillRect/>
          </a:stretch>
        </p:blipFill>
        <p:spPr>
          <a:xfrm>
            <a:off x="3005513" y="2220251"/>
            <a:ext cx="5283200" cy="2781300"/>
          </a:xfrm>
          <a:prstGeom prst="rect">
            <a:avLst/>
          </a:prstGeom>
        </p:spPr>
      </p:pic>
    </p:spTree>
    <p:extLst>
      <p:ext uri="{BB962C8B-B14F-4D97-AF65-F5344CB8AC3E}">
        <p14:creationId xmlns:p14="http://schemas.microsoft.com/office/powerpoint/2010/main" val="72317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41550" y="2202328"/>
            <a:ext cx="6857854" cy="1652495"/>
          </a:xfrm>
          <a:prstGeom prst="rect">
            <a:avLst/>
          </a:prstGeom>
        </p:spPr>
      </p:pic>
    </p:spTree>
    <p:extLst>
      <p:ext uri="{BB962C8B-B14F-4D97-AF65-F5344CB8AC3E}">
        <p14:creationId xmlns:p14="http://schemas.microsoft.com/office/powerpoint/2010/main" val="1910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00616" y="0"/>
            <a:ext cx="8590767" cy="6858000"/>
          </a:xfrm>
          <a:prstGeom prst="rect">
            <a:avLst/>
          </a:prstGeom>
        </p:spPr>
      </p:pic>
    </p:spTree>
    <p:extLst>
      <p:ext uri="{BB962C8B-B14F-4D97-AF65-F5344CB8AC3E}">
        <p14:creationId xmlns:p14="http://schemas.microsoft.com/office/powerpoint/2010/main" val="201861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56114" y="0"/>
            <a:ext cx="7279771" cy="6858000"/>
          </a:xfrm>
          <a:prstGeom prst="rect">
            <a:avLst/>
          </a:prstGeom>
        </p:spPr>
      </p:pic>
    </p:spTree>
    <p:extLst>
      <p:ext uri="{BB962C8B-B14F-4D97-AF65-F5344CB8AC3E}">
        <p14:creationId xmlns:p14="http://schemas.microsoft.com/office/powerpoint/2010/main" val="125390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72548" y="0"/>
            <a:ext cx="7046903" cy="6858000"/>
          </a:xfrm>
          <a:prstGeom prst="rect">
            <a:avLst/>
          </a:prstGeom>
        </p:spPr>
      </p:pic>
    </p:spTree>
    <p:extLst>
      <p:ext uri="{BB962C8B-B14F-4D97-AF65-F5344CB8AC3E}">
        <p14:creationId xmlns:p14="http://schemas.microsoft.com/office/powerpoint/2010/main" val="16820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4900" y="635000"/>
            <a:ext cx="9982200" cy="5588000"/>
          </a:xfrm>
          <a:prstGeom prst="rect">
            <a:avLst/>
          </a:prstGeom>
        </p:spPr>
      </p:pic>
    </p:spTree>
    <p:extLst>
      <p:ext uri="{BB962C8B-B14F-4D97-AF65-F5344CB8AC3E}">
        <p14:creationId xmlns:p14="http://schemas.microsoft.com/office/powerpoint/2010/main" val="5634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84376"/>
            <a:ext cx="12192000" cy="3889248"/>
          </a:xfrm>
          <a:prstGeom prst="rect">
            <a:avLst/>
          </a:prstGeom>
        </p:spPr>
      </p:pic>
    </p:spTree>
    <p:extLst>
      <p:ext uri="{BB962C8B-B14F-4D97-AF65-F5344CB8AC3E}">
        <p14:creationId xmlns:p14="http://schemas.microsoft.com/office/powerpoint/2010/main" val="31443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00150" y="3092450"/>
            <a:ext cx="9791700" cy="673100"/>
          </a:xfrm>
          <a:prstGeom prst="rect">
            <a:avLst/>
          </a:prstGeom>
        </p:spPr>
      </p:pic>
    </p:spTree>
    <p:extLst>
      <p:ext uri="{BB962C8B-B14F-4D97-AF65-F5344CB8AC3E}">
        <p14:creationId xmlns:p14="http://schemas.microsoft.com/office/powerpoint/2010/main" val="5868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30151"/>
            <a:ext cx="12192000" cy="5397697"/>
          </a:xfrm>
          <a:prstGeom prst="rect">
            <a:avLst/>
          </a:prstGeom>
        </p:spPr>
      </p:pic>
    </p:spTree>
    <p:extLst>
      <p:ext uri="{BB962C8B-B14F-4D97-AF65-F5344CB8AC3E}">
        <p14:creationId xmlns:p14="http://schemas.microsoft.com/office/powerpoint/2010/main" val="17149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1660" y="0"/>
            <a:ext cx="7188679" cy="6858000"/>
          </a:xfrm>
          <a:prstGeom prst="rect">
            <a:avLst/>
          </a:prstGeom>
        </p:spPr>
      </p:pic>
    </p:spTree>
    <p:extLst>
      <p:ext uri="{BB962C8B-B14F-4D97-AF65-F5344CB8AC3E}">
        <p14:creationId xmlns:p14="http://schemas.microsoft.com/office/powerpoint/2010/main" val="98035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8975" y="0"/>
            <a:ext cx="11274050" cy="6858000"/>
          </a:xfrm>
          <a:prstGeom prst="rect">
            <a:avLst/>
          </a:prstGeom>
        </p:spPr>
      </p:pic>
    </p:spTree>
    <p:extLst>
      <p:ext uri="{BB962C8B-B14F-4D97-AF65-F5344CB8AC3E}">
        <p14:creationId xmlns:p14="http://schemas.microsoft.com/office/powerpoint/2010/main" val="8199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3250" y="660400"/>
            <a:ext cx="10985500" cy="5537200"/>
          </a:xfrm>
          <a:prstGeom prst="rect">
            <a:avLst/>
          </a:prstGeom>
        </p:spPr>
      </p:pic>
    </p:spTree>
    <p:extLst>
      <p:ext uri="{BB962C8B-B14F-4D97-AF65-F5344CB8AC3E}">
        <p14:creationId xmlns:p14="http://schemas.microsoft.com/office/powerpoint/2010/main" val="75322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Credit</a:t>
            </a:r>
            <a:endParaRPr lang="en-US" dirty="0"/>
          </a:p>
        </p:txBody>
      </p:sp>
      <p:sp>
        <p:nvSpPr>
          <p:cNvPr id="3" name="Content Placeholder 2"/>
          <p:cNvSpPr>
            <a:spLocks noGrp="1"/>
          </p:cNvSpPr>
          <p:nvPr>
            <p:ph idx="1"/>
          </p:nvPr>
        </p:nvSpPr>
        <p:spPr/>
        <p:txBody>
          <a:bodyPr/>
          <a:lstStyle/>
          <a:p>
            <a:r>
              <a:rPr lang="en-US" dirty="0" err="1" smtClean="0"/>
              <a:t>SQLCipher</a:t>
            </a:r>
            <a:endParaRPr lang="en-US" dirty="0" smtClean="0"/>
          </a:p>
          <a:p>
            <a:r>
              <a:rPr lang="en-US" dirty="0" err="1" smtClean="0"/>
              <a:t>SQLiteBrowser</a:t>
            </a:r>
            <a:endParaRPr lang="en-US" dirty="0" smtClean="0"/>
          </a:p>
          <a:p>
            <a:r>
              <a:rPr lang="en-US" dirty="0" err="1" smtClean="0"/>
              <a:t>AsyncTasks</a:t>
            </a:r>
            <a:endParaRPr lang="en-US"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502024"/>
            <a:ext cx="10058400" cy="5822641"/>
          </a:xfrm>
          <a:prstGeom prst="rect">
            <a:avLst/>
          </a:prstGeom>
        </p:spPr>
      </p:pic>
    </p:spTree>
    <p:extLst>
      <p:ext uri="{BB962C8B-B14F-4D97-AF65-F5344CB8AC3E}">
        <p14:creationId xmlns:p14="http://schemas.microsoft.com/office/powerpoint/2010/main" val="96534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0" y="152400"/>
            <a:ext cx="8160871" cy="5914339"/>
          </a:xfrm>
          <a:prstGeom prst="rect">
            <a:avLst/>
          </a:prstGeom>
        </p:spPr>
      </p:pic>
    </p:spTree>
    <p:extLst>
      <p:ext uri="{BB962C8B-B14F-4D97-AF65-F5344CB8AC3E}">
        <p14:creationId xmlns:p14="http://schemas.microsoft.com/office/powerpoint/2010/main" val="134039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A Cursor lets you read from and write to the database.</a:t>
            </a:r>
          </a:p>
          <a:p>
            <a:pPr fontAlgn="base"/>
            <a:r>
              <a:rPr lang="en-US" dirty="0"/>
              <a:t>You create a cursor by calling the </a:t>
            </a:r>
            <a:r>
              <a:rPr lang="en-US" dirty="0" err="1"/>
              <a:t>SQLiteDatabase</a:t>
            </a:r>
            <a:r>
              <a:rPr lang="en-US" dirty="0"/>
              <a:t> query() method. Behind the scenes, this builds a SQL SELECT statement.</a:t>
            </a:r>
          </a:p>
          <a:p>
            <a:pPr fontAlgn="base"/>
            <a:r>
              <a:rPr lang="en-US" dirty="0"/>
              <a:t>The </a:t>
            </a:r>
            <a:r>
              <a:rPr lang="en-US" dirty="0" err="1"/>
              <a:t>getWritableDatabase</a:t>
            </a:r>
            <a:r>
              <a:rPr lang="en-US" dirty="0"/>
              <a:t>() method returns a </a:t>
            </a:r>
            <a:r>
              <a:rPr lang="en-US" dirty="0" err="1"/>
              <a:t>SQLiteDatabase</a:t>
            </a:r>
            <a:r>
              <a:rPr lang="en-US" dirty="0"/>
              <a:t> object that allows you to read from and write to the database.</a:t>
            </a:r>
          </a:p>
          <a:p>
            <a:pPr fontAlgn="base"/>
            <a:r>
              <a:rPr lang="en-US" dirty="0"/>
              <a:t>The </a:t>
            </a:r>
            <a:r>
              <a:rPr lang="en-US" dirty="0" err="1"/>
              <a:t>getReadableDatabase</a:t>
            </a:r>
            <a:r>
              <a:rPr lang="en-US" dirty="0"/>
              <a:t>() returns a </a:t>
            </a:r>
            <a:r>
              <a:rPr lang="en-US" dirty="0" err="1"/>
              <a:t>SQLiteDatabase</a:t>
            </a:r>
            <a:r>
              <a:rPr lang="en-US" dirty="0"/>
              <a:t> object. This gives you read-only access to the database. It may also allow you to read from and write to the database, but this isn’t guaranteed.</a:t>
            </a:r>
          </a:p>
          <a:p>
            <a:pPr fontAlgn="base"/>
            <a:r>
              <a:rPr lang="en-US" dirty="0"/>
              <a:t>Navigate through a cursor using the </a:t>
            </a:r>
            <a:r>
              <a:rPr lang="en-US" dirty="0" err="1"/>
              <a:t>moveTo</a:t>
            </a:r>
            <a:r>
              <a:rPr lang="en-US" dirty="0"/>
              <a:t>*() methods.</a:t>
            </a:r>
          </a:p>
          <a:p>
            <a:pPr fontAlgn="base"/>
            <a:r>
              <a:rPr lang="en-US" dirty="0"/>
              <a:t>Get values from a cursor using the get*() methods</a:t>
            </a:r>
            <a:r>
              <a:rPr lang="en-US" dirty="0" smtClean="0"/>
              <a:t>.</a:t>
            </a:r>
            <a:endParaRPr lang="en-US" dirty="0"/>
          </a:p>
        </p:txBody>
      </p:sp>
    </p:spTree>
    <p:extLst>
      <p:ext uri="{BB962C8B-B14F-4D97-AF65-F5344CB8AC3E}">
        <p14:creationId xmlns:p14="http://schemas.microsoft.com/office/powerpoint/2010/main" val="17152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Close cursors and database connections after you’ve finished with them.</a:t>
            </a:r>
          </a:p>
          <a:p>
            <a:pPr fontAlgn="base"/>
            <a:r>
              <a:rPr lang="en-US" dirty="0"/>
              <a:t>A </a:t>
            </a:r>
            <a:r>
              <a:rPr lang="en-US" dirty="0" err="1"/>
              <a:t>CursorAdapter</a:t>
            </a:r>
            <a:r>
              <a:rPr lang="en-US" dirty="0"/>
              <a:t> is an adapter that works with cursors. Use </a:t>
            </a:r>
            <a:r>
              <a:rPr lang="en-US" dirty="0" err="1"/>
              <a:t>SimpleCursorAdapter</a:t>
            </a:r>
            <a:r>
              <a:rPr lang="en-US" dirty="0"/>
              <a:t> to populate a </a:t>
            </a:r>
            <a:r>
              <a:rPr lang="en-US" dirty="0" err="1"/>
              <a:t>ListView</a:t>
            </a:r>
            <a:r>
              <a:rPr lang="en-US" dirty="0"/>
              <a:t> with the values returned by a cursor.</a:t>
            </a:r>
          </a:p>
          <a:p>
            <a:pPr fontAlgn="base"/>
            <a:r>
              <a:rPr lang="en-US" dirty="0"/>
              <a:t>Design your app so that you put useful content in your top-level activity.</a:t>
            </a:r>
          </a:p>
          <a:p>
            <a:pPr fontAlgn="base"/>
            <a:r>
              <a:rPr lang="en-US" dirty="0"/>
              <a:t>The </a:t>
            </a:r>
            <a:r>
              <a:rPr lang="en-US" dirty="0" err="1"/>
              <a:t>CursorAdapter</a:t>
            </a:r>
            <a:r>
              <a:rPr lang="en-US" dirty="0"/>
              <a:t> </a:t>
            </a:r>
            <a:r>
              <a:rPr lang="en-US" dirty="0" err="1"/>
              <a:t>changeCursor</a:t>
            </a:r>
            <a:r>
              <a:rPr lang="en-US" dirty="0"/>
              <a:t>() method replaces the cursor currently used by a cursor adapter to a new cursor that you provide. It then closes the old cursor.</a:t>
            </a:r>
          </a:p>
          <a:p>
            <a:pPr fontAlgn="base"/>
            <a:r>
              <a:rPr lang="en-US" dirty="0"/>
              <a:t>Run your database code in a background thread using </a:t>
            </a:r>
            <a:r>
              <a:rPr lang="en-US" dirty="0" err="1"/>
              <a:t>AsyncTask</a:t>
            </a:r>
            <a:r>
              <a:rPr lang="en-US" dirty="0" smtClean="0"/>
              <a:t>.</a:t>
            </a:r>
            <a:endParaRPr lang="en-US" dirty="0"/>
          </a:p>
        </p:txBody>
      </p:sp>
    </p:spTree>
    <p:extLst>
      <p:ext uri="{BB962C8B-B14F-4D97-AF65-F5344CB8AC3E}">
        <p14:creationId xmlns:p14="http://schemas.microsoft.com/office/powerpoint/2010/main" val="84402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changes</a:t>
            </a:r>
            <a:endParaRPr lang="en-US" dirty="0"/>
          </a:p>
        </p:txBody>
      </p:sp>
      <p:sp>
        <p:nvSpPr>
          <p:cNvPr id="3" name="Content Placeholder 2"/>
          <p:cNvSpPr>
            <a:spLocks noGrp="1"/>
          </p:cNvSpPr>
          <p:nvPr>
            <p:ph idx="1"/>
          </p:nvPr>
        </p:nvSpPr>
        <p:spPr/>
        <p:txBody>
          <a:bodyPr>
            <a:normAutofit/>
          </a:bodyPr>
          <a:lstStyle/>
          <a:p>
            <a:pPr fontAlgn="base"/>
            <a:r>
              <a:rPr lang="en-US" sz="3200" dirty="0"/>
              <a:t>Update the Drink code in </a:t>
            </a:r>
            <a:r>
              <a:rPr lang="en-US" sz="3200" dirty="0" err="1"/>
              <a:t>DrinkActivity</a:t>
            </a:r>
            <a:r>
              <a:rPr lang="en-US" sz="3200" dirty="0" smtClean="0"/>
              <a:t>.</a:t>
            </a:r>
            <a:endParaRPr lang="en-US" sz="3200" dirty="0"/>
          </a:p>
          <a:p>
            <a:pPr fontAlgn="base"/>
            <a:r>
              <a:rPr lang="en-US" sz="3200" dirty="0"/>
              <a:t>Update the Drink code in </a:t>
            </a:r>
            <a:r>
              <a:rPr lang="en-US" sz="3200" dirty="0" err="1"/>
              <a:t>DrinkCategoryActivity</a:t>
            </a:r>
            <a:r>
              <a:rPr lang="en-US" sz="3200" dirty="0"/>
              <a:t>.</a:t>
            </a:r>
          </a:p>
          <a:p>
            <a:pPr fontAlgn="base"/>
            <a:r>
              <a:rPr lang="en-US" sz="3200" dirty="0" smtClean="0"/>
              <a:t>Let </a:t>
            </a:r>
            <a:r>
              <a:rPr lang="en-US" sz="3200" dirty="0"/>
              <a:t>users choose their favorite drinks</a:t>
            </a:r>
            <a:r>
              <a:rPr lang="en-US" sz="3200" dirty="0" smtClean="0"/>
              <a:t>.</a:t>
            </a:r>
            <a:r>
              <a:rPr lang="en-US" sz="3200" dirty="0"/>
              <a:t/>
            </a:r>
            <a:br>
              <a:rPr lang="en-US" sz="3200" dirty="0"/>
            </a:br>
            <a:endParaRPr lang="en-US" sz="3200" dirty="0"/>
          </a:p>
        </p:txBody>
      </p:sp>
    </p:spTree>
    <p:extLst>
      <p:ext uri="{BB962C8B-B14F-4D97-AF65-F5344CB8AC3E}">
        <p14:creationId xmlns:p14="http://schemas.microsoft.com/office/powerpoint/2010/main" val="40283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2342</Words>
  <Application>Microsoft Macintosh PowerPoint</Application>
  <PresentationFormat>Widescreen</PresentationFormat>
  <Paragraphs>369</Paragraphs>
  <Slides>84</Slides>
  <Notes>78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inherit</vt:lpstr>
      <vt:lpstr>Menlo-Regular</vt:lpstr>
      <vt:lpstr>Ubuntu Mono Bold</vt:lpstr>
      <vt:lpstr>Arial</vt:lpstr>
      <vt:lpstr>Diamond Grid 16x9</vt:lpstr>
      <vt:lpstr>Building Android apps – Week 7b</vt:lpstr>
      <vt:lpstr>Agenda</vt:lpstr>
      <vt:lpstr>Horoscope App</vt:lpstr>
      <vt:lpstr>PowerPoint Presentation</vt:lpstr>
      <vt:lpstr>Bullet Points</vt:lpstr>
      <vt:lpstr>Bullet Points</vt:lpstr>
      <vt:lpstr>Chap 12 – Connecting to Databases</vt:lpstr>
      <vt:lpstr>PowerPoint Presentation</vt:lpstr>
      <vt:lpstr>App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Credit</vt:lpstr>
      <vt:lpstr>PowerPoint Presentation</vt:lpstr>
      <vt:lpstr>PowerPoint Presentation</vt:lpstr>
      <vt:lpstr>Bullet Points</vt:lpstr>
      <vt:lpstr>Bullet Points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2016-10-06T17:28:28Z</cp:lastPrinted>
  <dcterms:created xsi:type="dcterms:W3CDTF">2016-08-20T19:03:32Z</dcterms:created>
  <dcterms:modified xsi:type="dcterms:W3CDTF">2016-10-06T20:29:43Z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